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docx" ContentType="application/vnd.openxmlformats-officedocument.wordprocessingml.document"/>
  <Default Extension="xml" ContentType="application/xml"/>
  <Default Extension="vml" ContentType="application/vnd.openxmlformats-officedocument.vmlDrawing"/>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Layouts/slideLayout3.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diagrams/layout1.xml" ContentType="application/vnd.openxmlformats-officedocument.drawingml.diagram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81" r:id="rId2"/>
    <p:sldId id="282" r:id="rId3"/>
    <p:sldId id="283" r:id="rId4"/>
    <p:sldId id="284" r:id="rId5"/>
    <p:sldId id="285" r:id="rId6"/>
    <p:sldId id="28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21"/>
    <p:restoredTop sz="94689"/>
  </p:normalViewPr>
  <p:slideViewPr>
    <p:cSldViewPr snapToGrid="0" snapToObjects="1">
      <p:cViewPr varScale="1">
        <p:scale>
          <a:sx n="110" d="100"/>
          <a:sy n="110" d="100"/>
        </p:scale>
        <p:origin x="304" y="17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450569-E850-6C49-B850-F6E3F353F7E4}" type="doc">
      <dgm:prSet loTypeId="urn:microsoft.com/office/officeart/2005/8/layout/arrow3" loCatId="" qsTypeId="urn:microsoft.com/office/officeart/2005/8/quickstyle/simple1" qsCatId="simple" csTypeId="urn:microsoft.com/office/officeart/2005/8/colors/accent1_2" csCatId="accent1" phldr="1"/>
      <dgm:spPr/>
      <dgm:t>
        <a:bodyPr/>
        <a:lstStyle/>
        <a:p>
          <a:endParaRPr lang="en-US"/>
        </a:p>
      </dgm:t>
    </dgm:pt>
    <dgm:pt modelId="{7E238191-35F5-2E47-8A8F-1C471E6A701D}">
      <dgm:prSet phldrT="[Text]"/>
      <dgm:spPr/>
      <dgm:t>
        <a:bodyPr/>
        <a:lstStyle/>
        <a:p>
          <a:r>
            <a:rPr lang="en-US" dirty="0"/>
            <a:t>Curriculum structure, teacher beliefs, organizational constraints</a:t>
          </a:r>
        </a:p>
      </dgm:t>
    </dgm:pt>
    <dgm:pt modelId="{22C2D43E-F280-DC4B-8BD9-F0262B2ACF36}" type="parTrans" cxnId="{353D94A4-0706-8C47-A2AF-049858CBDF49}">
      <dgm:prSet/>
      <dgm:spPr/>
      <dgm:t>
        <a:bodyPr/>
        <a:lstStyle/>
        <a:p>
          <a:endParaRPr lang="en-US"/>
        </a:p>
      </dgm:t>
    </dgm:pt>
    <dgm:pt modelId="{05AD4EC3-04F0-B144-9A77-912153022F24}" type="sibTrans" cxnId="{353D94A4-0706-8C47-A2AF-049858CBDF49}">
      <dgm:prSet/>
      <dgm:spPr/>
      <dgm:t>
        <a:bodyPr/>
        <a:lstStyle/>
        <a:p>
          <a:endParaRPr lang="en-US"/>
        </a:p>
      </dgm:t>
    </dgm:pt>
    <dgm:pt modelId="{D3534463-E1EC-694F-949A-0344E3E31C57}">
      <dgm:prSet phldrT="[Text]"/>
      <dgm:spPr/>
      <dgm:t>
        <a:bodyPr/>
        <a:lstStyle/>
        <a:p>
          <a:r>
            <a:rPr lang="en-US" dirty="0"/>
            <a:t>School reform initiative, teacher beliefs</a:t>
          </a:r>
        </a:p>
      </dgm:t>
    </dgm:pt>
    <dgm:pt modelId="{8406481C-BBA7-7343-B6AC-05A327B4EEA5}" type="parTrans" cxnId="{534ADAFE-B7CB-F246-B679-7A25CEABF4FF}">
      <dgm:prSet/>
      <dgm:spPr/>
      <dgm:t>
        <a:bodyPr/>
        <a:lstStyle/>
        <a:p>
          <a:endParaRPr lang="en-US"/>
        </a:p>
      </dgm:t>
    </dgm:pt>
    <dgm:pt modelId="{D496BAAB-6E32-7048-9673-F75B6AE43ABE}" type="sibTrans" cxnId="{534ADAFE-B7CB-F246-B679-7A25CEABF4FF}">
      <dgm:prSet/>
      <dgm:spPr/>
      <dgm:t>
        <a:bodyPr/>
        <a:lstStyle/>
        <a:p>
          <a:endParaRPr lang="en-US"/>
        </a:p>
      </dgm:t>
    </dgm:pt>
    <dgm:pt modelId="{9AEB5A56-411B-CA48-B5A3-5E1C1877B678}" type="pres">
      <dgm:prSet presAssocID="{7B450569-E850-6C49-B850-F6E3F353F7E4}" presName="compositeShape" presStyleCnt="0">
        <dgm:presLayoutVars>
          <dgm:chMax val="2"/>
          <dgm:dir/>
          <dgm:resizeHandles val="exact"/>
        </dgm:presLayoutVars>
      </dgm:prSet>
      <dgm:spPr/>
    </dgm:pt>
    <dgm:pt modelId="{56005A79-9531-DE41-8739-6F273119DF49}" type="pres">
      <dgm:prSet presAssocID="{7B450569-E850-6C49-B850-F6E3F353F7E4}" presName="divider" presStyleLbl="fgShp" presStyleIdx="0" presStyleCnt="1"/>
      <dgm:spPr/>
    </dgm:pt>
    <dgm:pt modelId="{9CD55EA2-B856-A245-82F7-200D5478D464}" type="pres">
      <dgm:prSet presAssocID="{7E238191-35F5-2E47-8A8F-1C471E6A701D}" presName="downArrow" presStyleLbl="node1" presStyleIdx="0" presStyleCnt="2"/>
      <dgm:spPr/>
    </dgm:pt>
    <dgm:pt modelId="{19A4E19B-0179-EC48-822C-A1E9712F411D}" type="pres">
      <dgm:prSet presAssocID="{7E238191-35F5-2E47-8A8F-1C471E6A701D}" presName="downArrowText" presStyleLbl="revTx" presStyleIdx="0" presStyleCnt="2">
        <dgm:presLayoutVars>
          <dgm:bulletEnabled val="1"/>
        </dgm:presLayoutVars>
      </dgm:prSet>
      <dgm:spPr/>
    </dgm:pt>
    <dgm:pt modelId="{8771DABD-9BDB-CE42-86E2-15E3BD45AE7B}" type="pres">
      <dgm:prSet presAssocID="{D3534463-E1EC-694F-949A-0344E3E31C57}" presName="upArrow" presStyleLbl="node1" presStyleIdx="1" presStyleCnt="2"/>
      <dgm:spPr/>
    </dgm:pt>
    <dgm:pt modelId="{2F7CE7F4-C085-C54A-8F6B-C941973CF739}" type="pres">
      <dgm:prSet presAssocID="{D3534463-E1EC-694F-949A-0344E3E31C57}" presName="upArrowText" presStyleLbl="revTx" presStyleIdx="1" presStyleCnt="2">
        <dgm:presLayoutVars>
          <dgm:bulletEnabled val="1"/>
        </dgm:presLayoutVars>
      </dgm:prSet>
      <dgm:spPr/>
    </dgm:pt>
  </dgm:ptLst>
  <dgm:cxnLst>
    <dgm:cxn modelId="{DCA0CC4E-E1FE-6F48-8368-3904C552C824}" type="presOf" srcId="{D3534463-E1EC-694F-949A-0344E3E31C57}" destId="{2F7CE7F4-C085-C54A-8F6B-C941973CF739}" srcOrd="0" destOrd="0" presId="urn:microsoft.com/office/officeart/2005/8/layout/arrow3"/>
    <dgm:cxn modelId="{353D94A4-0706-8C47-A2AF-049858CBDF49}" srcId="{7B450569-E850-6C49-B850-F6E3F353F7E4}" destId="{7E238191-35F5-2E47-8A8F-1C471E6A701D}" srcOrd="0" destOrd="0" parTransId="{22C2D43E-F280-DC4B-8BD9-F0262B2ACF36}" sibTransId="{05AD4EC3-04F0-B144-9A77-912153022F24}"/>
    <dgm:cxn modelId="{7DE1A9AE-5E6E-5F43-A2EF-3E5EE74010EB}" type="presOf" srcId="{7E238191-35F5-2E47-8A8F-1C471E6A701D}" destId="{19A4E19B-0179-EC48-822C-A1E9712F411D}" srcOrd="0" destOrd="0" presId="urn:microsoft.com/office/officeart/2005/8/layout/arrow3"/>
    <dgm:cxn modelId="{407C66D8-AA14-1146-9057-2904920654BB}" type="presOf" srcId="{7B450569-E850-6C49-B850-F6E3F353F7E4}" destId="{9AEB5A56-411B-CA48-B5A3-5E1C1877B678}" srcOrd="0" destOrd="0" presId="urn:microsoft.com/office/officeart/2005/8/layout/arrow3"/>
    <dgm:cxn modelId="{534ADAFE-B7CB-F246-B679-7A25CEABF4FF}" srcId="{7B450569-E850-6C49-B850-F6E3F353F7E4}" destId="{D3534463-E1EC-694F-949A-0344E3E31C57}" srcOrd="1" destOrd="0" parTransId="{8406481C-BBA7-7343-B6AC-05A327B4EEA5}" sibTransId="{D496BAAB-6E32-7048-9673-F75B6AE43ABE}"/>
    <dgm:cxn modelId="{414D691B-95B4-FA4D-99A7-70A0E52BC031}" type="presParOf" srcId="{9AEB5A56-411B-CA48-B5A3-5E1C1877B678}" destId="{56005A79-9531-DE41-8739-6F273119DF49}" srcOrd="0" destOrd="0" presId="urn:microsoft.com/office/officeart/2005/8/layout/arrow3"/>
    <dgm:cxn modelId="{B0B058C4-0A59-0B4E-BFBE-434826006662}" type="presParOf" srcId="{9AEB5A56-411B-CA48-B5A3-5E1C1877B678}" destId="{9CD55EA2-B856-A245-82F7-200D5478D464}" srcOrd="1" destOrd="0" presId="urn:microsoft.com/office/officeart/2005/8/layout/arrow3"/>
    <dgm:cxn modelId="{E1ECA586-6414-7E42-A099-757CB000D83A}" type="presParOf" srcId="{9AEB5A56-411B-CA48-B5A3-5E1C1877B678}" destId="{19A4E19B-0179-EC48-822C-A1E9712F411D}" srcOrd="2" destOrd="0" presId="urn:microsoft.com/office/officeart/2005/8/layout/arrow3"/>
    <dgm:cxn modelId="{29D5FE90-31E1-C347-8F58-8FA8E7341C10}" type="presParOf" srcId="{9AEB5A56-411B-CA48-B5A3-5E1C1877B678}" destId="{8771DABD-9BDB-CE42-86E2-15E3BD45AE7B}" srcOrd="3" destOrd="0" presId="urn:microsoft.com/office/officeart/2005/8/layout/arrow3"/>
    <dgm:cxn modelId="{5410FD1D-263A-F944-8CF6-358F8149592F}" type="presParOf" srcId="{9AEB5A56-411B-CA48-B5A3-5E1C1877B678}" destId="{2F7CE7F4-C085-C54A-8F6B-C941973CF739}" srcOrd="4" destOrd="0" presId="urn:microsoft.com/office/officeart/2005/8/layout/arrow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05A79-9531-DE41-8739-6F273119DF49}">
      <dsp:nvSpPr>
        <dsp:cNvPr id="0" name=""/>
        <dsp:cNvSpPr/>
      </dsp:nvSpPr>
      <dsp:spPr>
        <a:xfrm rot="21300000">
          <a:off x="12030" y="1422978"/>
          <a:ext cx="3896233" cy="446177"/>
        </a:xfrm>
        <a:prstGeom prst="mathMinus">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D55EA2-B856-A245-82F7-200D5478D464}">
      <dsp:nvSpPr>
        <dsp:cNvPr id="0" name=""/>
        <dsp:cNvSpPr/>
      </dsp:nvSpPr>
      <dsp:spPr>
        <a:xfrm>
          <a:off x="470435" y="164606"/>
          <a:ext cx="1176088" cy="1316854"/>
        </a:xfrm>
        <a:prstGeom prst="down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A4E19B-0179-EC48-822C-A1E9712F411D}">
      <dsp:nvSpPr>
        <dsp:cNvPr id="0" name=""/>
        <dsp:cNvSpPr/>
      </dsp:nvSpPr>
      <dsp:spPr>
        <a:xfrm>
          <a:off x="2077755" y="0"/>
          <a:ext cx="1254494" cy="1382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Curriculum structure, teacher beliefs, organizational constraints</a:t>
          </a:r>
        </a:p>
      </dsp:txBody>
      <dsp:txXfrm>
        <a:off x="2077755" y="0"/>
        <a:ext cx="1254494" cy="1382696"/>
      </dsp:txXfrm>
    </dsp:sp>
    <dsp:sp modelId="{8771DABD-9BDB-CE42-86E2-15E3BD45AE7B}">
      <dsp:nvSpPr>
        <dsp:cNvPr id="0" name=""/>
        <dsp:cNvSpPr/>
      </dsp:nvSpPr>
      <dsp:spPr>
        <a:xfrm>
          <a:off x="2273770" y="1810674"/>
          <a:ext cx="1176088" cy="1316854"/>
        </a:xfrm>
        <a:prstGeom prst="upArrow">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7CE7F4-C085-C54A-8F6B-C941973CF739}">
      <dsp:nvSpPr>
        <dsp:cNvPr id="0" name=""/>
        <dsp:cNvSpPr/>
      </dsp:nvSpPr>
      <dsp:spPr>
        <a:xfrm>
          <a:off x="588044" y="1909438"/>
          <a:ext cx="1254494" cy="13826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US" sz="1400" kern="1200" dirty="0"/>
            <a:t>School reform initiative, teacher beliefs</a:t>
          </a:r>
        </a:p>
      </dsp:txBody>
      <dsp:txXfrm>
        <a:off x="588044" y="1909438"/>
        <a:ext cx="1254494" cy="1382696"/>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646F3-9F03-AD43-979B-4593434C43B1}" type="datetimeFigureOut">
              <a:rPr lang="en-IE" smtClean="0"/>
              <a:t>25/06/2019</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CFC9DC-1C01-504B-983C-96AB06FAB672}" type="slidenum">
              <a:rPr lang="en-IE" smtClean="0"/>
              <a:t>‹#›</a:t>
            </a:fld>
            <a:endParaRPr lang="en-IE"/>
          </a:p>
        </p:txBody>
      </p:sp>
    </p:spTree>
    <p:extLst>
      <p:ext uri="{BB962C8B-B14F-4D97-AF65-F5344CB8AC3E}">
        <p14:creationId xmlns:p14="http://schemas.microsoft.com/office/powerpoint/2010/main" val="38556893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My second example of mathematics crossing borders is curriculum integration.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Curriculum integration has long been proposed as a way of helping students to develop richly connected knowledge and discover how this knowledge is used in real-world contexts. Approaches to curriculum organisation differ according to the type of connections made between subject areas.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kern="1200" dirty="0">
                <a:solidFill>
                  <a:schemeClr val="tx1"/>
                </a:solidFill>
                <a:effectLst/>
                <a:latin typeface="+mn-lt"/>
                <a:ea typeface="+mn-ea"/>
                <a:cs typeface="+mn-cs"/>
              </a:rPr>
              <a:t>We can think of these variations in terms of three broad categories, represented on this continuum. </a:t>
            </a:r>
            <a:r>
              <a:rPr lang="en-AU" dirty="0"/>
              <a:t>A</a:t>
            </a:r>
            <a:r>
              <a:rPr lang="en-AU" sz="1200" kern="1200" dirty="0">
                <a:solidFill>
                  <a:schemeClr val="tx1"/>
                </a:solidFill>
                <a:effectLst/>
                <a:latin typeface="+mn-lt"/>
                <a:ea typeface="+mn-ea"/>
                <a:cs typeface="+mn-cs"/>
              </a:rPr>
              <a:t>n </a:t>
            </a:r>
            <a:r>
              <a:rPr lang="en-AU" sz="1200" i="1" kern="1200" dirty="0">
                <a:solidFill>
                  <a:schemeClr val="tx1"/>
                </a:solidFill>
                <a:effectLst/>
                <a:latin typeface="+mn-lt"/>
                <a:ea typeface="+mn-ea"/>
                <a:cs typeface="+mn-cs"/>
              </a:rPr>
              <a:t>intradisciplinary</a:t>
            </a:r>
            <a:r>
              <a:rPr lang="en-AU" sz="1200" kern="1200" dirty="0">
                <a:solidFill>
                  <a:schemeClr val="tx1"/>
                </a:solidFill>
                <a:effectLst/>
                <a:latin typeface="+mn-lt"/>
                <a:ea typeface="+mn-ea"/>
                <a:cs typeface="+mn-cs"/>
              </a:rPr>
              <a:t> curriculum is one that focuses on a single discipline, such as mathematics of science (either end of the continuum). An </a:t>
            </a:r>
            <a:r>
              <a:rPr lang="en-AU" sz="1200" i="1" kern="1200" dirty="0">
                <a:solidFill>
                  <a:schemeClr val="tx1"/>
                </a:solidFill>
                <a:effectLst/>
                <a:latin typeface="+mn-lt"/>
                <a:ea typeface="+mn-ea"/>
                <a:cs typeface="+mn-cs"/>
              </a:rPr>
              <a:t>interdisciplinary</a:t>
            </a:r>
            <a:r>
              <a:rPr lang="en-AU" sz="1200" kern="1200" dirty="0">
                <a:solidFill>
                  <a:schemeClr val="tx1"/>
                </a:solidFill>
                <a:effectLst/>
                <a:latin typeface="+mn-lt"/>
                <a:ea typeface="+mn-ea"/>
                <a:cs typeface="+mn-cs"/>
              </a:rPr>
              <a:t> curriculum still has its focus on one discipline, but it uses other disciplines to support the content of the first domain (e.g., by establishing relevance or context). In the middle is an </a:t>
            </a:r>
            <a:r>
              <a:rPr lang="en-AU" sz="1200" i="1" kern="1200" dirty="0">
                <a:solidFill>
                  <a:schemeClr val="tx1"/>
                </a:solidFill>
                <a:effectLst/>
                <a:latin typeface="+mn-lt"/>
                <a:ea typeface="+mn-ea"/>
                <a:cs typeface="+mn-cs"/>
              </a:rPr>
              <a:t>integrated</a:t>
            </a:r>
            <a:r>
              <a:rPr lang="en-AU" sz="1200" kern="1200" dirty="0">
                <a:solidFill>
                  <a:schemeClr val="tx1"/>
                </a:solidFill>
                <a:effectLst/>
                <a:latin typeface="+mn-lt"/>
                <a:ea typeface="+mn-ea"/>
                <a:cs typeface="+mn-cs"/>
              </a:rPr>
              <a:t> curriculum, where the disciplinary boundaries dissolve completely as concepts and methods of inquiry from one discipline are infused into others. (This is what an integrated STEM curriculum claims to achieve.)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IE" sz="1200" kern="1200" dirty="0">
                <a:solidFill>
                  <a:schemeClr val="tx1"/>
                </a:solidFill>
                <a:effectLst/>
                <a:latin typeface="+mn-lt"/>
                <a:ea typeface="+mn-ea"/>
                <a:cs typeface="+mn-cs"/>
              </a:rPr>
              <a:t>In terms of </a:t>
            </a:r>
            <a:r>
              <a:rPr lang="en-IE" sz="1200" kern="1200" dirty="0" err="1">
                <a:solidFill>
                  <a:schemeClr val="tx1"/>
                </a:solidFill>
                <a:effectLst/>
                <a:latin typeface="+mn-lt"/>
                <a:ea typeface="+mn-ea"/>
                <a:cs typeface="+mn-cs"/>
              </a:rPr>
              <a:t>Akkerman</a:t>
            </a:r>
            <a:r>
              <a:rPr lang="en-IE" sz="1200" kern="1200" dirty="0">
                <a:solidFill>
                  <a:schemeClr val="tx1"/>
                </a:solidFill>
                <a:effectLst/>
                <a:latin typeface="+mn-lt"/>
                <a:ea typeface="+mn-ea"/>
                <a:cs typeface="+mn-cs"/>
              </a:rPr>
              <a:t> and Bakker’s boundary crossing taxonomy, an interdisciplinary curriculum is likely to promote learning via </a:t>
            </a:r>
            <a:r>
              <a:rPr lang="en-IE" sz="1200" i="1" kern="1200" dirty="0">
                <a:solidFill>
                  <a:schemeClr val="tx1"/>
                </a:solidFill>
                <a:effectLst/>
                <a:latin typeface="+mn-lt"/>
                <a:ea typeface="+mn-ea"/>
                <a:cs typeface="+mn-cs"/>
              </a:rPr>
              <a:t>identification</a:t>
            </a:r>
            <a:r>
              <a:rPr lang="en-IE" sz="1200" kern="1200" dirty="0">
                <a:solidFill>
                  <a:schemeClr val="tx1"/>
                </a:solidFill>
                <a:effectLst/>
                <a:latin typeface="+mn-lt"/>
                <a:ea typeface="+mn-ea"/>
                <a:cs typeface="+mn-cs"/>
              </a:rPr>
              <a:t> with the separate disciplines leading to better understanding of their distinctive features, whereas an integrated curriculum aims for </a:t>
            </a:r>
            <a:r>
              <a:rPr lang="en-IE" sz="1200" i="1" kern="1200" dirty="0">
                <a:solidFill>
                  <a:schemeClr val="tx1"/>
                </a:solidFill>
                <a:effectLst/>
                <a:latin typeface="+mn-lt"/>
                <a:ea typeface="+mn-ea"/>
                <a:cs typeface="+mn-cs"/>
              </a:rPr>
              <a:t>transformation</a:t>
            </a:r>
            <a:r>
              <a:rPr lang="en-IE" sz="1200" kern="1200" dirty="0">
                <a:solidFill>
                  <a:schemeClr val="tx1"/>
                </a:solidFill>
                <a:effectLst/>
                <a:latin typeface="+mn-lt"/>
                <a:ea typeface="+mn-ea"/>
                <a:cs typeface="+mn-cs"/>
              </a:rPr>
              <a:t> and creation of new practices.</a:t>
            </a:r>
            <a:r>
              <a:rPr lang="en-IE" dirty="0">
                <a:effectLst/>
              </a:rPr>
              <a:t> </a:t>
            </a:r>
            <a:endParaRPr lang="en-IE" sz="1200" kern="1200" dirty="0">
              <a:solidFill>
                <a:schemeClr val="tx1"/>
              </a:solidFill>
              <a:effectLst/>
              <a:latin typeface="+mn-lt"/>
              <a:ea typeface="+mn-ea"/>
              <a:cs typeface="+mn-cs"/>
            </a:endParaRPr>
          </a:p>
          <a:p>
            <a:endParaRPr lang="en-IE" dirty="0"/>
          </a:p>
        </p:txBody>
      </p:sp>
      <p:sp>
        <p:nvSpPr>
          <p:cNvPr id="4" name="Slide Number Placeholder 3"/>
          <p:cNvSpPr>
            <a:spLocks noGrp="1"/>
          </p:cNvSpPr>
          <p:nvPr>
            <p:ph type="sldNum" sz="quarter" idx="5"/>
          </p:nvPr>
        </p:nvSpPr>
        <p:spPr/>
        <p:txBody>
          <a:bodyPr/>
          <a:lstStyle/>
          <a:p>
            <a:fld id="{8D9A777E-76AB-7D4D-93A8-5DE5BB77A106}" type="slidenum">
              <a:rPr lang="en-US" smtClean="0"/>
              <a:t>1</a:t>
            </a:fld>
            <a:endParaRPr lang="en-US"/>
          </a:p>
        </p:txBody>
      </p:sp>
    </p:spTree>
    <p:extLst>
      <p:ext uri="{BB962C8B-B14F-4D97-AF65-F5344CB8AC3E}">
        <p14:creationId xmlns:p14="http://schemas.microsoft.com/office/powerpoint/2010/main" val="1555045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kern="1200" dirty="0">
                <a:solidFill>
                  <a:schemeClr val="tx1"/>
                </a:solidFill>
                <a:effectLst/>
                <a:latin typeface="+mn-lt"/>
                <a:ea typeface="+mn-ea"/>
                <a:cs typeface="+mn-cs"/>
              </a:rPr>
              <a:t>In Queensland in the early 2000s there were many reforms to middle schooling that focused on improving students’ engagement with school and preparing them for an uncertain future. The state Education Department was experimenting with a new curriculum framework that combined knowledge categories and disciplines within the traditional school curriculum, and 20 schools participated in this reform project over four years. </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This initiative provided an innovative context for engaging pre-service teachers in planning curriculum units and assessment tasks that integrated mathematics with other disciplines.</a:t>
            </a:r>
            <a:r>
              <a:rPr lang="en-IE" dirty="0">
                <a:effectLst/>
              </a:rPr>
              <a:t> </a:t>
            </a:r>
            <a:endParaRPr lang="en-IE"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8D9A777E-76AB-7D4D-93A8-5DE5BB77A106}" type="slidenum">
              <a:rPr lang="en-US" smtClean="0"/>
              <a:t>2</a:t>
            </a:fld>
            <a:endParaRPr lang="en-US"/>
          </a:p>
        </p:txBody>
      </p:sp>
    </p:spTree>
    <p:extLst>
      <p:ext uri="{BB962C8B-B14F-4D97-AF65-F5344CB8AC3E}">
        <p14:creationId xmlns:p14="http://schemas.microsoft.com/office/powerpoint/2010/main" val="30519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sz="1200" kern="1200" dirty="0">
                <a:solidFill>
                  <a:schemeClr val="tx1"/>
                </a:solidFill>
                <a:effectLst/>
                <a:latin typeface="+mn-lt"/>
                <a:ea typeface="+mn-ea"/>
                <a:cs typeface="+mn-cs"/>
              </a:rPr>
              <a:t>In secondary pre-service teacher education, curriculum specialisations are usually taught in separate “methods” courses. This is similar to the situation in secondary schools where different subjects are taught by specialist teachers. </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Attempting to breach these boundaries requires changes to organisational structures that encourage professional dialogue between teachers and teacher educators in different subject areas.</a:t>
            </a:r>
            <a:r>
              <a:rPr lang="en-IE" dirty="0">
                <a:effectLst/>
              </a:rPr>
              <a:t> </a:t>
            </a:r>
            <a:endParaRPr lang="en-IE" sz="1200" kern="1200" dirty="0">
              <a:solidFill>
                <a:schemeClr val="tx1"/>
              </a:solidFill>
              <a:effectLst/>
              <a:latin typeface="+mn-lt"/>
              <a:ea typeface="+mn-ea"/>
              <a:cs typeface="+mn-cs"/>
            </a:endParaRP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I had a colleague who was a history teacher educator – we decided to model this kind of professional dialogue by investigating curriculum integration in secondary school mathematics and history. We planned a group assessment task in which mathematics and history pre-service teachers were to work in groups to produce an integrated curriculum plan</a:t>
            </a:r>
            <a:r>
              <a:rPr lang="en-IE" dirty="0">
                <a:effectLst/>
              </a:rPr>
              <a:t> .</a:t>
            </a:r>
            <a:endParaRPr lang="en-IE" dirty="0"/>
          </a:p>
        </p:txBody>
      </p:sp>
      <p:sp>
        <p:nvSpPr>
          <p:cNvPr id="4" name="Slide Number Placeholder 3"/>
          <p:cNvSpPr>
            <a:spLocks noGrp="1"/>
          </p:cNvSpPr>
          <p:nvPr>
            <p:ph type="sldNum" sz="quarter" idx="5"/>
          </p:nvPr>
        </p:nvSpPr>
        <p:spPr/>
        <p:txBody>
          <a:bodyPr/>
          <a:lstStyle/>
          <a:p>
            <a:fld id="{8D9A777E-76AB-7D4D-93A8-5DE5BB77A106}" type="slidenum">
              <a:rPr lang="en-US" smtClean="0"/>
              <a:t>3</a:t>
            </a:fld>
            <a:endParaRPr lang="en-US"/>
          </a:p>
        </p:txBody>
      </p:sp>
    </p:spTree>
    <p:extLst>
      <p:ext uri="{BB962C8B-B14F-4D97-AF65-F5344CB8AC3E}">
        <p14:creationId xmlns:p14="http://schemas.microsoft.com/office/powerpoint/2010/main" val="1383119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D9A777E-76AB-7D4D-93A8-5DE5BB77A106}" type="slidenum">
              <a:rPr lang="en-US" smtClean="0"/>
              <a:t>4</a:t>
            </a:fld>
            <a:endParaRPr lang="en-US"/>
          </a:p>
        </p:txBody>
      </p:sp>
    </p:spTree>
    <p:extLst>
      <p:ext uri="{BB962C8B-B14F-4D97-AF65-F5344CB8AC3E}">
        <p14:creationId xmlns:p14="http://schemas.microsoft.com/office/powerpoint/2010/main" val="2031091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5"/>
          </p:nvPr>
        </p:nvSpPr>
        <p:spPr/>
        <p:txBody>
          <a:bodyPr/>
          <a:lstStyle/>
          <a:p>
            <a:fld id="{8D9A777E-76AB-7D4D-93A8-5DE5BB77A106}" type="slidenum">
              <a:rPr lang="en-US" smtClean="0"/>
              <a:t>5</a:t>
            </a:fld>
            <a:endParaRPr lang="en-US"/>
          </a:p>
        </p:txBody>
      </p:sp>
    </p:spTree>
    <p:extLst>
      <p:ext uri="{BB962C8B-B14F-4D97-AF65-F5344CB8AC3E}">
        <p14:creationId xmlns:p14="http://schemas.microsoft.com/office/powerpoint/2010/main" val="2626287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0879" y="4784070"/>
            <a:ext cx="5447030" cy="4281272"/>
          </a:xfrm>
        </p:spPr>
        <p:txBody>
          <a:bodyPr/>
          <a:lstStyle/>
          <a:p>
            <a:r>
              <a:rPr lang="en-IE" sz="1200" kern="1200" dirty="0">
                <a:solidFill>
                  <a:schemeClr val="tx1"/>
                </a:solidFill>
                <a:effectLst/>
                <a:latin typeface="+mn-lt"/>
                <a:ea typeface="+mn-ea"/>
                <a:cs typeface="+mn-cs"/>
              </a:rPr>
              <a:t>The school reform initiative provided an authentic context for investigating curriculum integration in pre-service teacher education. However, our new Australian curriculum has returned to strong disciplinary boundaries that makes this approach very difficult to sustain.</a:t>
            </a:r>
          </a:p>
          <a:p>
            <a:endParaRPr lang="en-IE" sz="1200" kern="1200" dirty="0">
              <a:solidFill>
                <a:schemeClr val="tx1"/>
              </a:solidFill>
              <a:effectLst/>
              <a:latin typeface="+mn-lt"/>
              <a:ea typeface="+mn-ea"/>
              <a:cs typeface="+mn-cs"/>
            </a:endParaRPr>
          </a:p>
          <a:p>
            <a:r>
              <a:rPr lang="en-IE" sz="1200" kern="1200" dirty="0">
                <a:solidFill>
                  <a:schemeClr val="tx1"/>
                </a:solidFill>
                <a:effectLst/>
                <a:latin typeface="+mn-lt"/>
                <a:ea typeface="+mn-ea"/>
                <a:cs typeface="+mn-cs"/>
              </a:rPr>
              <a:t>One of the major obstacles faced by the mathematics pre-service teachers was the feeling that they had to wait for the history pre-service teachers to choose a topic before they could identify the mathematics involved – history first, maths second?</a:t>
            </a:r>
          </a:p>
          <a:p>
            <a:r>
              <a:rPr lang="en-IE" sz="1200" kern="1200" dirty="0">
                <a:solidFill>
                  <a:schemeClr val="tx1"/>
                </a:solidFill>
                <a:effectLst/>
                <a:latin typeface="+mn-lt"/>
                <a:ea typeface="+mn-ea"/>
                <a:cs typeface="+mn-cs"/>
              </a:rPr>
              <a:t> </a:t>
            </a:r>
          </a:p>
          <a:p>
            <a:r>
              <a:rPr lang="en-IE" sz="1200" kern="1200" dirty="0">
                <a:solidFill>
                  <a:schemeClr val="tx1"/>
                </a:solidFill>
                <a:effectLst/>
                <a:latin typeface="+mn-lt"/>
                <a:ea typeface="+mn-ea"/>
                <a:cs typeface="+mn-cs"/>
              </a:rPr>
              <a:t>Another barrier to curriculum integration involves organisational constraints within the school, such as timetabling, lesson duration, and allocation of teachers to classes.</a:t>
            </a:r>
            <a:r>
              <a:rPr lang="en-IE" sz="1100" dirty="0">
                <a:effectLst/>
              </a:rPr>
              <a:t> </a:t>
            </a:r>
          </a:p>
          <a:p>
            <a:endParaRPr lang="en-IE" sz="1100" dirty="0"/>
          </a:p>
        </p:txBody>
      </p:sp>
      <p:sp>
        <p:nvSpPr>
          <p:cNvPr id="4" name="Slide Number Placeholder 3"/>
          <p:cNvSpPr>
            <a:spLocks noGrp="1"/>
          </p:cNvSpPr>
          <p:nvPr>
            <p:ph type="sldNum" sz="quarter" idx="5"/>
          </p:nvPr>
        </p:nvSpPr>
        <p:spPr/>
        <p:txBody>
          <a:bodyPr/>
          <a:lstStyle/>
          <a:p>
            <a:fld id="{8D9A777E-76AB-7D4D-93A8-5DE5BB77A106}" type="slidenum">
              <a:rPr lang="en-US" smtClean="0"/>
              <a:t>6</a:t>
            </a:fld>
            <a:endParaRPr lang="en-US"/>
          </a:p>
        </p:txBody>
      </p:sp>
    </p:spTree>
    <p:extLst>
      <p:ext uri="{BB962C8B-B14F-4D97-AF65-F5344CB8AC3E}">
        <p14:creationId xmlns:p14="http://schemas.microsoft.com/office/powerpoint/2010/main" val="270122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4E0E6-20E4-454D-9D59-8FC0C73B5C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3A45C186-0BFA-2447-9503-4F7C9A2FE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99223605-3F16-9A4B-BD2C-1B5E4720CFDB}"/>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955A8820-F8E2-3B48-B1BC-2DB01320D88E}"/>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80B9C69E-E531-8647-9A51-1DC4A67EB9A0}"/>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3989834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231BF-2583-814B-B411-8382CD3D4219}"/>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F97E9BAA-8B9E-0A46-8828-9A6C8C7B42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23CC4803-3966-1F48-BE76-51516E67884A}"/>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C0636D19-B70A-6644-A07A-09ED8F06DCD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350813C-CAF6-D146-864A-452DC0CC7A9F}"/>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114617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96E6AC-7FF1-694E-87A3-FBEC1B88FF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0EB7172B-6AB6-5440-B232-8A32CFFD81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D9E7DAAD-2E85-314D-A529-94EB2D891938}"/>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E8EDB9A8-BF2A-BC4C-8A49-773C28D25CD2}"/>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D0C568ED-BE45-B544-B872-660383439116}"/>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3541413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539E65-F765-E740-9369-ECC23D3DA95A}"/>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18245608-3FFF-5A42-BCAB-A1BB66E731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1BCBBBE3-52CF-EC43-8975-C061F6CC6B28}"/>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C87667EC-4050-3143-A838-A11E30D70376}"/>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D7684D8-173A-1E4F-AC5B-27106FD4A5FD}"/>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2432776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BEA76-A653-B64B-B2BB-D9AA3BF062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76ECA5AA-F393-CE4E-910D-667DD12444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C0D591-DC7B-2C40-A570-468FA5390FCE}"/>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3C8C0E17-6EBE-1F41-AB33-1E31743F7C13}"/>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55CBB2FD-E27A-FC4E-AECB-97B3ADA1D507}"/>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2858331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8EECA-540A-E949-9D3D-F5DDBC0C7E69}"/>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0320815-6F4F-F74A-9947-728E907444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A4321AC0-6043-774D-9CDF-49708B6C32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C7D32993-44EB-2F40-A1F8-36E25CB525F9}"/>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6" name="Footer Placeholder 5">
            <a:extLst>
              <a:ext uri="{FF2B5EF4-FFF2-40B4-BE49-F238E27FC236}">
                <a16:creationId xmlns:a16="http://schemas.microsoft.com/office/drawing/2014/main" id="{286BEB3B-DB21-1C4C-AB8B-C5AD8035816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C870ED3-99B1-6F49-87CA-A52C394F0CF0}"/>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429433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56BC0-4F62-BC4C-BDD9-63A53F5CA0DA}"/>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3D77C652-509F-4B41-83F4-A2F12223DA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44E158-F3A3-4641-9F9D-45FB9D5213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B3E08029-7030-A94A-A4C8-6C97C00098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9BDCCD-265E-2048-BF29-DA1A5D991A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53DB3DCF-32F1-2148-A941-FAFF8050603C}"/>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8" name="Footer Placeholder 7">
            <a:extLst>
              <a:ext uri="{FF2B5EF4-FFF2-40B4-BE49-F238E27FC236}">
                <a16:creationId xmlns:a16="http://schemas.microsoft.com/office/drawing/2014/main" id="{3803DE80-277A-234F-BBE2-1259893CBE25}"/>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BFB3D11F-D6AE-F445-843E-AAAEBB70A570}"/>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1170134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57B17-A9DF-9249-86DC-25D8601F3817}"/>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BA8F69E7-EE21-0247-A402-58533F51A6A0}"/>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4" name="Footer Placeholder 3">
            <a:extLst>
              <a:ext uri="{FF2B5EF4-FFF2-40B4-BE49-F238E27FC236}">
                <a16:creationId xmlns:a16="http://schemas.microsoft.com/office/drawing/2014/main" id="{C3BD37EB-4A2C-A643-ACA4-7DD3D3615C7F}"/>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09C7838A-BBD0-A140-A801-3429EC34EDEC}"/>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67636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CED26D-8CE2-DB42-BE23-4C492106BC88}"/>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3" name="Footer Placeholder 2">
            <a:extLst>
              <a:ext uri="{FF2B5EF4-FFF2-40B4-BE49-F238E27FC236}">
                <a16:creationId xmlns:a16="http://schemas.microsoft.com/office/drawing/2014/main" id="{A27FAF91-C623-0A46-A17A-C64CCCD27FB6}"/>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5491C7C-C5D6-E042-9F61-AC198BC2D1C3}"/>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2785776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62C66-4797-2F4F-B85D-CBD16996A9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6710E730-F585-EB43-A4AD-4D0BDD599B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69FE049F-0ED7-4643-A86A-D547E9C3D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DC9DC5-0883-044E-80AF-6B07496E339B}"/>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6" name="Footer Placeholder 5">
            <a:extLst>
              <a:ext uri="{FF2B5EF4-FFF2-40B4-BE49-F238E27FC236}">
                <a16:creationId xmlns:a16="http://schemas.microsoft.com/office/drawing/2014/main" id="{B4A9CA16-4EDD-4647-8DF2-659D3B1F22CA}"/>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4BA63327-15DC-D04F-A209-0E5620A0CFB7}"/>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1874658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FB4D4-4EE5-3E4B-B38E-A578ED2CF8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18D47AF9-B667-224A-BD4F-E65D936DF3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F7EBDAC8-6D95-274D-8D4F-115A931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E4C831-31C0-4D46-AE16-8D755A4B2C2E}"/>
              </a:ext>
            </a:extLst>
          </p:cNvPr>
          <p:cNvSpPr>
            <a:spLocks noGrp="1"/>
          </p:cNvSpPr>
          <p:nvPr>
            <p:ph type="dt" sz="half" idx="10"/>
          </p:nvPr>
        </p:nvSpPr>
        <p:spPr/>
        <p:txBody>
          <a:bodyPr/>
          <a:lstStyle/>
          <a:p>
            <a:fld id="{FE284612-8748-C04B-9FA2-1B975A0C1054}" type="datetimeFigureOut">
              <a:rPr lang="en-IE" smtClean="0"/>
              <a:t>25/06/2019</a:t>
            </a:fld>
            <a:endParaRPr lang="en-IE"/>
          </a:p>
        </p:txBody>
      </p:sp>
      <p:sp>
        <p:nvSpPr>
          <p:cNvPr id="6" name="Footer Placeholder 5">
            <a:extLst>
              <a:ext uri="{FF2B5EF4-FFF2-40B4-BE49-F238E27FC236}">
                <a16:creationId xmlns:a16="http://schemas.microsoft.com/office/drawing/2014/main" id="{72C15D7E-7F1E-CF4E-8B70-6DF44C35ADA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3EF31C14-4DAC-6F47-ACD2-45DEF9FD98FC}"/>
              </a:ext>
            </a:extLst>
          </p:cNvPr>
          <p:cNvSpPr>
            <a:spLocks noGrp="1"/>
          </p:cNvSpPr>
          <p:nvPr>
            <p:ph type="sldNum" sz="quarter" idx="12"/>
          </p:nvPr>
        </p:nvSpPr>
        <p:spPr/>
        <p:txBody>
          <a:bodyPr/>
          <a:lstStyle/>
          <a:p>
            <a:fld id="{7C0FA0DB-F86E-8A42-A5EC-4EDC35B524A5}" type="slidenum">
              <a:rPr lang="en-IE" smtClean="0"/>
              <a:t>‹#›</a:t>
            </a:fld>
            <a:endParaRPr lang="en-IE"/>
          </a:p>
        </p:txBody>
      </p:sp>
    </p:spTree>
    <p:extLst>
      <p:ext uri="{BB962C8B-B14F-4D97-AF65-F5344CB8AC3E}">
        <p14:creationId xmlns:p14="http://schemas.microsoft.com/office/powerpoint/2010/main" val="4254438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7A0BE38-C370-CC42-A24E-2DB03BA9AE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58C10151-F16A-484D-A758-98681713AA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3B7A0F4-53A3-2A49-959A-D325B08538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84612-8748-C04B-9FA2-1B975A0C1054}" type="datetimeFigureOut">
              <a:rPr lang="en-IE" smtClean="0"/>
              <a:t>25/06/2019</a:t>
            </a:fld>
            <a:endParaRPr lang="en-IE"/>
          </a:p>
        </p:txBody>
      </p:sp>
      <p:sp>
        <p:nvSpPr>
          <p:cNvPr id="5" name="Footer Placeholder 4">
            <a:extLst>
              <a:ext uri="{FF2B5EF4-FFF2-40B4-BE49-F238E27FC236}">
                <a16:creationId xmlns:a16="http://schemas.microsoft.com/office/drawing/2014/main" id="{870A6775-BAB2-A146-BE47-FFD91EF0A4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6C204EF8-B1A7-6E45-A129-13A4556CA9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0FA0DB-F86E-8A42-A5EC-4EDC35B524A5}" type="slidenum">
              <a:rPr lang="en-IE" smtClean="0"/>
              <a:t>‹#›</a:t>
            </a:fld>
            <a:endParaRPr lang="en-IE"/>
          </a:p>
        </p:txBody>
      </p:sp>
    </p:spTree>
    <p:extLst>
      <p:ext uri="{BB962C8B-B14F-4D97-AF65-F5344CB8AC3E}">
        <p14:creationId xmlns:p14="http://schemas.microsoft.com/office/powerpoint/2010/main" val="3404351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package" Target="../embeddings/Microsoft_Word_Document.docx"/><Relationship Id="rId3" Type="http://schemas.openxmlformats.org/officeDocument/2006/relationships/notesSlide" Target="../notesSlides/notesSlide1.xml"/><Relationship Id="rId7"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708314"/>
            <a:ext cx="10443276" cy="474489"/>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Mathematics crossing borders (2): Curriculum integration</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grpSp>
        <p:nvGrpSpPr>
          <p:cNvPr id="22" name="Group 21">
            <a:extLst>
              <a:ext uri="{FF2B5EF4-FFF2-40B4-BE49-F238E27FC236}">
                <a16:creationId xmlns:a16="http://schemas.microsoft.com/office/drawing/2014/main" id="{5DF0FBC7-EBCA-4647-B05E-4388FD8FE451}"/>
              </a:ext>
            </a:extLst>
          </p:cNvPr>
          <p:cNvGrpSpPr>
            <a:grpSpLocks/>
          </p:cNvGrpSpPr>
          <p:nvPr/>
        </p:nvGrpSpPr>
        <p:grpSpPr bwMode="auto">
          <a:xfrm>
            <a:off x="3235642" y="-1537851"/>
            <a:ext cx="5720715" cy="2726"/>
            <a:chOff x="1408" y="6469"/>
            <a:chExt cx="9009" cy="2726"/>
          </a:xfrm>
        </p:grpSpPr>
        <p:cxnSp>
          <p:nvCxnSpPr>
            <p:cNvPr id="23" name="Line 3">
              <a:extLst>
                <a:ext uri="{FF2B5EF4-FFF2-40B4-BE49-F238E27FC236}">
                  <a16:creationId xmlns:a16="http://schemas.microsoft.com/office/drawing/2014/main" id="{51B54909-A64D-9D44-A172-4605F8A8B2D7}"/>
                </a:ext>
              </a:extLst>
            </p:cNvPr>
            <p:cNvCxnSpPr>
              <a:cxnSpLocks/>
            </p:cNvCxnSpPr>
            <p:nvPr/>
          </p:nvCxnSpPr>
          <p:spPr bwMode="auto">
            <a:xfrm>
              <a:off x="2229" y="7702"/>
              <a:ext cx="7346" cy="0"/>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24" name="Line 4">
              <a:extLst>
                <a:ext uri="{FF2B5EF4-FFF2-40B4-BE49-F238E27FC236}">
                  <a16:creationId xmlns:a16="http://schemas.microsoft.com/office/drawing/2014/main" id="{B0E5A51D-7A9D-AD4E-88B5-2DB6ECDC4F7F}"/>
                </a:ext>
              </a:extLst>
            </p:cNvPr>
            <p:cNvCxnSpPr>
              <a:cxnSpLocks/>
            </p:cNvCxnSpPr>
            <p:nvPr/>
          </p:nvCxnSpPr>
          <p:spPr bwMode="auto">
            <a:xfrm>
              <a:off x="2200" y="7346"/>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sp>
          <p:nvSpPr>
            <p:cNvPr id="40" name="Oval 39" descr="Light horizontal">
              <a:extLst>
                <a:ext uri="{FF2B5EF4-FFF2-40B4-BE49-F238E27FC236}">
                  <a16:creationId xmlns:a16="http://schemas.microsoft.com/office/drawing/2014/main" id="{F81D0AC0-C330-7C43-BCFA-112154AD79AB}"/>
                </a:ext>
              </a:extLst>
            </p:cNvPr>
            <p:cNvSpPr>
              <a:spLocks/>
            </p:cNvSpPr>
            <p:nvPr/>
          </p:nvSpPr>
          <p:spPr bwMode="auto">
            <a:xfrm>
              <a:off x="1814"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1" name="Oval 40" descr="Light horizontal">
              <a:extLst>
                <a:ext uri="{FF2B5EF4-FFF2-40B4-BE49-F238E27FC236}">
                  <a16:creationId xmlns:a16="http://schemas.microsoft.com/office/drawing/2014/main" id="{C6E7A281-3767-F244-9693-49BC14DE13FB}"/>
                </a:ext>
              </a:extLst>
            </p:cNvPr>
            <p:cNvSpPr>
              <a:spLocks/>
            </p:cNvSpPr>
            <p:nvPr/>
          </p:nvSpPr>
          <p:spPr bwMode="auto">
            <a:xfrm>
              <a:off x="7142"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2" name="Oval 41" descr="Light vertical">
              <a:extLst>
                <a:ext uri="{FF2B5EF4-FFF2-40B4-BE49-F238E27FC236}">
                  <a16:creationId xmlns:a16="http://schemas.microsoft.com/office/drawing/2014/main" id="{77DEDDD6-4771-6B41-B851-432B3EEC4F73}"/>
                </a:ext>
              </a:extLst>
            </p:cNvPr>
            <p:cNvSpPr>
              <a:spLocks/>
            </p:cNvSpPr>
            <p:nvPr/>
          </p:nvSpPr>
          <p:spPr bwMode="auto">
            <a:xfrm>
              <a:off x="9222" y="6501"/>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43" name="Line 11">
              <a:extLst>
                <a:ext uri="{FF2B5EF4-FFF2-40B4-BE49-F238E27FC236}">
                  <a16:creationId xmlns:a16="http://schemas.microsoft.com/office/drawing/2014/main" id="{A87681C4-644B-C641-BB51-1056138A8A19}"/>
                </a:ext>
              </a:extLst>
            </p:cNvPr>
            <p:cNvCxnSpPr>
              <a:cxnSpLocks/>
            </p:cNvCxnSpPr>
            <p:nvPr/>
          </p:nvCxnSpPr>
          <p:spPr bwMode="auto">
            <a:xfrm>
              <a:off x="3960" y="7378"/>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44" name="Line 12">
              <a:extLst>
                <a:ext uri="{FF2B5EF4-FFF2-40B4-BE49-F238E27FC236}">
                  <a16:creationId xmlns:a16="http://schemas.microsoft.com/office/drawing/2014/main" id="{1DBBA05A-1919-0641-977B-80D31286FF7C}"/>
                </a:ext>
              </a:extLst>
            </p:cNvPr>
            <p:cNvCxnSpPr>
              <a:cxnSpLocks/>
            </p:cNvCxnSpPr>
            <p:nvPr/>
          </p:nvCxnSpPr>
          <p:spPr bwMode="auto">
            <a:xfrm>
              <a:off x="5784" y="7378"/>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45" name="Line 13">
              <a:extLst>
                <a:ext uri="{FF2B5EF4-FFF2-40B4-BE49-F238E27FC236}">
                  <a16:creationId xmlns:a16="http://schemas.microsoft.com/office/drawing/2014/main" id="{89BEC53F-C52D-5F4B-88E6-A1F6684ED937}"/>
                </a:ext>
              </a:extLst>
            </p:cNvPr>
            <p:cNvCxnSpPr>
              <a:cxnSpLocks/>
            </p:cNvCxnSpPr>
            <p:nvPr/>
          </p:nvCxnSpPr>
          <p:spPr bwMode="auto">
            <a:xfrm>
              <a:off x="7672" y="7394"/>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sp>
          <p:nvSpPr>
            <p:cNvPr id="46" name="Oval 45" descr="Light vertical">
              <a:extLst>
                <a:ext uri="{FF2B5EF4-FFF2-40B4-BE49-F238E27FC236}">
                  <a16:creationId xmlns:a16="http://schemas.microsoft.com/office/drawing/2014/main" id="{F9F87F96-0743-5043-8040-A5C37D97E204}"/>
                </a:ext>
              </a:extLst>
            </p:cNvPr>
            <p:cNvSpPr>
              <a:spLocks/>
            </p:cNvSpPr>
            <p:nvPr/>
          </p:nvSpPr>
          <p:spPr bwMode="auto">
            <a:xfrm>
              <a:off x="3702" y="6485"/>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7" name="Oval 46" descr="Light horizontal">
              <a:extLst>
                <a:ext uri="{FF2B5EF4-FFF2-40B4-BE49-F238E27FC236}">
                  <a16:creationId xmlns:a16="http://schemas.microsoft.com/office/drawing/2014/main" id="{E392619B-07B7-8645-9C1E-EA54D5A054EE}"/>
                </a:ext>
              </a:extLst>
            </p:cNvPr>
            <p:cNvSpPr>
              <a:spLocks/>
            </p:cNvSpPr>
            <p:nvPr/>
          </p:nvSpPr>
          <p:spPr bwMode="auto">
            <a:xfrm>
              <a:off x="3398"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8" name="Oval 47" descr="Small grid">
              <a:extLst>
                <a:ext uri="{FF2B5EF4-FFF2-40B4-BE49-F238E27FC236}">
                  <a16:creationId xmlns:a16="http://schemas.microsoft.com/office/drawing/2014/main" id="{402D1055-8610-2A49-B8B4-7F9896308869}"/>
                </a:ext>
              </a:extLst>
            </p:cNvPr>
            <p:cNvSpPr>
              <a:spLocks/>
            </p:cNvSpPr>
            <p:nvPr/>
          </p:nvSpPr>
          <p:spPr bwMode="auto">
            <a:xfrm>
              <a:off x="5350" y="6485"/>
              <a:ext cx="825" cy="825"/>
            </a:xfrm>
            <a:prstGeom prst="ellipse">
              <a:avLst/>
            </a:prstGeom>
            <a:blipFill dpi="0" rotWithShape="0">
              <a:blip r:embed="rId7"/>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49" name="Oval 48" descr="Light vertical">
              <a:extLst>
                <a:ext uri="{FF2B5EF4-FFF2-40B4-BE49-F238E27FC236}">
                  <a16:creationId xmlns:a16="http://schemas.microsoft.com/office/drawing/2014/main" id="{7DEEC06E-09D8-5344-ABE6-A8667CB1088E}"/>
                </a:ext>
              </a:extLst>
            </p:cNvPr>
            <p:cNvSpPr>
              <a:spLocks/>
            </p:cNvSpPr>
            <p:nvPr/>
          </p:nvSpPr>
          <p:spPr bwMode="auto">
            <a:xfrm>
              <a:off x="7542" y="6469"/>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50" name="Text Box 18">
              <a:extLst>
                <a:ext uri="{FF2B5EF4-FFF2-40B4-BE49-F238E27FC236}">
                  <a16:creationId xmlns:a16="http://schemas.microsoft.com/office/drawing/2014/main" id="{FE6AA189-C266-8540-A31A-F2B0B6B60FAD}"/>
                </a:ext>
              </a:extLst>
            </p:cNvPr>
            <p:cNvSpPr txBox="1">
              <a:spLocks/>
            </p:cNvSpPr>
            <p:nvPr/>
          </p:nvSpPr>
          <p:spPr bwMode="auto">
            <a:xfrm>
              <a:off x="1408" y="7866"/>
              <a:ext cx="1619" cy="1329"/>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for the sake of mathematics</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(intradisciplinary)</a:t>
              </a:r>
              <a:endParaRPr lang="en-IE" sz="1200">
                <a:effectLst/>
                <a:latin typeface="Times New Roman" panose="02020603050405020304" pitchFamily="18" charset="0"/>
                <a:ea typeface="Times New Roman" panose="02020603050405020304" pitchFamily="18" charset="0"/>
              </a:endParaRPr>
            </a:p>
          </p:txBody>
        </p:sp>
        <p:sp>
          <p:nvSpPr>
            <p:cNvPr id="51" name="Text Box 20">
              <a:extLst>
                <a:ext uri="{FF2B5EF4-FFF2-40B4-BE49-F238E27FC236}">
                  <a16:creationId xmlns:a16="http://schemas.microsoft.com/office/drawing/2014/main" id="{884F1F29-4B73-974E-96CE-628660412DB0}"/>
                </a:ext>
              </a:extLst>
            </p:cNvPr>
            <p:cNvSpPr txBox="1">
              <a:spLocks/>
            </p:cNvSpPr>
            <p:nvPr/>
          </p:nvSpPr>
          <p:spPr bwMode="auto">
            <a:xfrm>
              <a:off x="3140" y="7934"/>
              <a:ext cx="1683" cy="108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with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(interdisciplinary)</a:t>
              </a:r>
              <a:endParaRPr lang="en-IE" sz="1200">
                <a:effectLst/>
                <a:latin typeface="Times New Roman" panose="02020603050405020304" pitchFamily="18" charset="0"/>
                <a:ea typeface="Times New Roman" panose="02020603050405020304" pitchFamily="18" charset="0"/>
              </a:endParaRPr>
            </a:p>
          </p:txBody>
        </p:sp>
        <p:sp>
          <p:nvSpPr>
            <p:cNvPr id="52" name="Text Box 21">
              <a:extLst>
                <a:ext uri="{FF2B5EF4-FFF2-40B4-BE49-F238E27FC236}">
                  <a16:creationId xmlns:a16="http://schemas.microsoft.com/office/drawing/2014/main" id="{E19E5FD6-34AF-F643-84FA-EEBE05DBC16A}"/>
                </a:ext>
              </a:extLst>
            </p:cNvPr>
            <p:cNvSpPr txBox="1">
              <a:spLocks/>
            </p:cNvSpPr>
            <p:nvPr/>
          </p:nvSpPr>
          <p:spPr bwMode="auto">
            <a:xfrm>
              <a:off x="5077" y="7902"/>
              <a:ext cx="1376" cy="108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and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(integrated)</a:t>
              </a:r>
              <a:endParaRPr lang="en-IE" sz="1200">
                <a:effectLst/>
                <a:latin typeface="Times New Roman" panose="02020603050405020304" pitchFamily="18" charset="0"/>
                <a:ea typeface="Times New Roman" panose="02020603050405020304" pitchFamily="18" charset="0"/>
              </a:endParaRPr>
            </a:p>
          </p:txBody>
        </p:sp>
        <p:sp>
          <p:nvSpPr>
            <p:cNvPr id="53" name="Text Box 22">
              <a:extLst>
                <a:ext uri="{FF2B5EF4-FFF2-40B4-BE49-F238E27FC236}">
                  <a16:creationId xmlns:a16="http://schemas.microsoft.com/office/drawing/2014/main" id="{E212EE44-6425-0B46-99A4-D0DD36031D26}"/>
                </a:ext>
              </a:extLst>
            </p:cNvPr>
            <p:cNvSpPr txBox="1">
              <a:spLocks/>
            </p:cNvSpPr>
            <p:nvPr/>
          </p:nvSpPr>
          <p:spPr bwMode="auto">
            <a:xfrm>
              <a:off x="6875" y="7865"/>
              <a:ext cx="1665" cy="118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science with mathematics</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(interdisciplinary)</a:t>
              </a:r>
              <a:endParaRPr lang="en-IE" sz="1200">
                <a:effectLst/>
                <a:latin typeface="Times New Roman" panose="02020603050405020304" pitchFamily="18" charset="0"/>
                <a:ea typeface="Times New Roman" panose="02020603050405020304" pitchFamily="18" charset="0"/>
              </a:endParaRPr>
            </a:p>
          </p:txBody>
        </p:sp>
        <p:sp>
          <p:nvSpPr>
            <p:cNvPr id="54" name="Text Box 23">
              <a:extLst>
                <a:ext uri="{FF2B5EF4-FFF2-40B4-BE49-F238E27FC236}">
                  <a16:creationId xmlns:a16="http://schemas.microsoft.com/office/drawing/2014/main" id="{7CFC4B21-3112-984E-B967-49788B20BC32}"/>
                </a:ext>
              </a:extLst>
            </p:cNvPr>
            <p:cNvSpPr txBox="1">
              <a:spLocks/>
            </p:cNvSpPr>
            <p:nvPr/>
          </p:nvSpPr>
          <p:spPr bwMode="auto">
            <a:xfrm>
              <a:off x="8783" y="7864"/>
              <a:ext cx="1634" cy="105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science for the sake of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(intradisciplinary)</a:t>
              </a:r>
              <a:endParaRPr lang="en-IE" sz="1200">
                <a:effectLst/>
                <a:latin typeface="Times New Roman" panose="02020603050405020304" pitchFamily="18" charset="0"/>
                <a:ea typeface="Times New Roman" panose="02020603050405020304" pitchFamily="18" charset="0"/>
              </a:endParaRPr>
            </a:p>
          </p:txBody>
        </p:sp>
      </p:grpSp>
      <p:grpSp>
        <p:nvGrpSpPr>
          <p:cNvPr id="55" name="Group 54">
            <a:extLst>
              <a:ext uri="{FF2B5EF4-FFF2-40B4-BE49-F238E27FC236}">
                <a16:creationId xmlns:a16="http://schemas.microsoft.com/office/drawing/2014/main" id="{3D007E6B-51DF-BE4D-A163-05FB030EE697}"/>
              </a:ext>
            </a:extLst>
          </p:cNvPr>
          <p:cNvGrpSpPr>
            <a:grpSpLocks/>
          </p:cNvGrpSpPr>
          <p:nvPr/>
        </p:nvGrpSpPr>
        <p:grpSpPr bwMode="auto">
          <a:xfrm>
            <a:off x="3388042" y="-1385451"/>
            <a:ext cx="5720715" cy="2726"/>
            <a:chOff x="1408" y="6469"/>
            <a:chExt cx="9009" cy="2726"/>
          </a:xfrm>
        </p:grpSpPr>
        <p:cxnSp>
          <p:nvCxnSpPr>
            <p:cNvPr id="56" name="Line 3">
              <a:extLst>
                <a:ext uri="{FF2B5EF4-FFF2-40B4-BE49-F238E27FC236}">
                  <a16:creationId xmlns:a16="http://schemas.microsoft.com/office/drawing/2014/main" id="{20745795-8FB3-794E-B60F-225DC72072F9}"/>
                </a:ext>
              </a:extLst>
            </p:cNvPr>
            <p:cNvCxnSpPr>
              <a:cxnSpLocks/>
            </p:cNvCxnSpPr>
            <p:nvPr/>
          </p:nvCxnSpPr>
          <p:spPr bwMode="auto">
            <a:xfrm>
              <a:off x="2229" y="7702"/>
              <a:ext cx="7346" cy="0"/>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57" name="Line 4">
              <a:extLst>
                <a:ext uri="{FF2B5EF4-FFF2-40B4-BE49-F238E27FC236}">
                  <a16:creationId xmlns:a16="http://schemas.microsoft.com/office/drawing/2014/main" id="{34EEF412-8FCC-DA47-B450-9ACDBA425FE2}"/>
                </a:ext>
              </a:extLst>
            </p:cNvPr>
            <p:cNvCxnSpPr>
              <a:cxnSpLocks/>
            </p:cNvCxnSpPr>
            <p:nvPr/>
          </p:nvCxnSpPr>
          <p:spPr bwMode="auto">
            <a:xfrm>
              <a:off x="2200" y="7346"/>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sp>
          <p:nvSpPr>
            <p:cNvPr id="58" name="Oval 57" descr="Light horizontal">
              <a:extLst>
                <a:ext uri="{FF2B5EF4-FFF2-40B4-BE49-F238E27FC236}">
                  <a16:creationId xmlns:a16="http://schemas.microsoft.com/office/drawing/2014/main" id="{1E5C6FDF-ADF2-5B4F-98E8-E23907C8A093}"/>
                </a:ext>
              </a:extLst>
            </p:cNvPr>
            <p:cNvSpPr>
              <a:spLocks/>
            </p:cNvSpPr>
            <p:nvPr/>
          </p:nvSpPr>
          <p:spPr bwMode="auto">
            <a:xfrm>
              <a:off x="1814"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59" name="Oval 58" descr="Light horizontal">
              <a:extLst>
                <a:ext uri="{FF2B5EF4-FFF2-40B4-BE49-F238E27FC236}">
                  <a16:creationId xmlns:a16="http://schemas.microsoft.com/office/drawing/2014/main" id="{813F9CF4-79DE-2D46-904A-32688C9811F8}"/>
                </a:ext>
              </a:extLst>
            </p:cNvPr>
            <p:cNvSpPr>
              <a:spLocks/>
            </p:cNvSpPr>
            <p:nvPr/>
          </p:nvSpPr>
          <p:spPr bwMode="auto">
            <a:xfrm>
              <a:off x="7142"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0" name="Oval 59" descr="Light vertical">
              <a:extLst>
                <a:ext uri="{FF2B5EF4-FFF2-40B4-BE49-F238E27FC236}">
                  <a16:creationId xmlns:a16="http://schemas.microsoft.com/office/drawing/2014/main" id="{BCF29D52-7E02-0C4D-919D-8FB848531E13}"/>
                </a:ext>
              </a:extLst>
            </p:cNvPr>
            <p:cNvSpPr>
              <a:spLocks/>
            </p:cNvSpPr>
            <p:nvPr/>
          </p:nvSpPr>
          <p:spPr bwMode="auto">
            <a:xfrm>
              <a:off x="9222" y="6501"/>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cxnSp>
          <p:nvCxnSpPr>
            <p:cNvPr id="61" name="Line 11">
              <a:extLst>
                <a:ext uri="{FF2B5EF4-FFF2-40B4-BE49-F238E27FC236}">
                  <a16:creationId xmlns:a16="http://schemas.microsoft.com/office/drawing/2014/main" id="{C1F5B728-B87E-1448-89EC-1CA7B8C490B3}"/>
                </a:ext>
              </a:extLst>
            </p:cNvPr>
            <p:cNvCxnSpPr>
              <a:cxnSpLocks/>
            </p:cNvCxnSpPr>
            <p:nvPr/>
          </p:nvCxnSpPr>
          <p:spPr bwMode="auto">
            <a:xfrm>
              <a:off x="3960" y="7378"/>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62" name="Line 12">
              <a:extLst>
                <a:ext uri="{FF2B5EF4-FFF2-40B4-BE49-F238E27FC236}">
                  <a16:creationId xmlns:a16="http://schemas.microsoft.com/office/drawing/2014/main" id="{DCAD29DB-6F92-1148-8406-2AF2C93A2096}"/>
                </a:ext>
              </a:extLst>
            </p:cNvPr>
            <p:cNvCxnSpPr>
              <a:cxnSpLocks/>
            </p:cNvCxnSpPr>
            <p:nvPr/>
          </p:nvCxnSpPr>
          <p:spPr bwMode="auto">
            <a:xfrm>
              <a:off x="5784" y="7378"/>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cxnSp>
          <p:nvCxnSpPr>
            <p:cNvPr id="63" name="Line 13">
              <a:extLst>
                <a:ext uri="{FF2B5EF4-FFF2-40B4-BE49-F238E27FC236}">
                  <a16:creationId xmlns:a16="http://schemas.microsoft.com/office/drawing/2014/main" id="{13BD70E0-D16F-054B-AA2D-918AC0903A3B}"/>
                </a:ext>
              </a:extLst>
            </p:cNvPr>
            <p:cNvCxnSpPr>
              <a:cxnSpLocks/>
            </p:cNvCxnSpPr>
            <p:nvPr/>
          </p:nvCxnSpPr>
          <p:spPr bwMode="auto">
            <a:xfrm>
              <a:off x="7672" y="7394"/>
              <a:ext cx="0" cy="647"/>
            </a:xfrm>
            <a:prstGeom prst="line">
              <a:avLst/>
            </a:prstGeom>
            <a:noFill/>
            <a:ln w="9525">
              <a:solidFill>
                <a:srgbClr val="000000"/>
              </a:solidFill>
              <a:round/>
              <a:headEnd/>
              <a:tailEnd/>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noFill/>
                </a14:hiddenFill>
              </a:ext>
            </a:extLst>
          </p:spPr>
        </p:cxnSp>
        <p:sp>
          <p:nvSpPr>
            <p:cNvPr id="64" name="Oval 63" descr="Light vertical">
              <a:extLst>
                <a:ext uri="{FF2B5EF4-FFF2-40B4-BE49-F238E27FC236}">
                  <a16:creationId xmlns:a16="http://schemas.microsoft.com/office/drawing/2014/main" id="{78941D97-5226-894C-AE40-FE639C32F487}"/>
                </a:ext>
              </a:extLst>
            </p:cNvPr>
            <p:cNvSpPr>
              <a:spLocks/>
            </p:cNvSpPr>
            <p:nvPr/>
          </p:nvSpPr>
          <p:spPr bwMode="auto">
            <a:xfrm>
              <a:off x="3702" y="6485"/>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5" name="Oval 64" descr="Light horizontal">
              <a:extLst>
                <a:ext uri="{FF2B5EF4-FFF2-40B4-BE49-F238E27FC236}">
                  <a16:creationId xmlns:a16="http://schemas.microsoft.com/office/drawing/2014/main" id="{62A51A73-E632-8C46-BFC2-32CA559885FF}"/>
                </a:ext>
              </a:extLst>
            </p:cNvPr>
            <p:cNvSpPr>
              <a:spLocks/>
            </p:cNvSpPr>
            <p:nvPr/>
          </p:nvSpPr>
          <p:spPr bwMode="auto">
            <a:xfrm>
              <a:off x="3398" y="6472"/>
              <a:ext cx="825" cy="825"/>
            </a:xfrm>
            <a:prstGeom prst="ellipse">
              <a:avLst/>
            </a:prstGeom>
            <a:blipFill dpi="0" rotWithShape="0">
              <a:blip r:embed="rId5"/>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6" name="Oval 65" descr="Small grid">
              <a:extLst>
                <a:ext uri="{FF2B5EF4-FFF2-40B4-BE49-F238E27FC236}">
                  <a16:creationId xmlns:a16="http://schemas.microsoft.com/office/drawing/2014/main" id="{AD43CF53-FDA4-3F46-8E39-9D4E8C96DAE9}"/>
                </a:ext>
              </a:extLst>
            </p:cNvPr>
            <p:cNvSpPr>
              <a:spLocks/>
            </p:cNvSpPr>
            <p:nvPr/>
          </p:nvSpPr>
          <p:spPr bwMode="auto">
            <a:xfrm>
              <a:off x="5350" y="6485"/>
              <a:ext cx="825" cy="825"/>
            </a:xfrm>
            <a:prstGeom prst="ellipse">
              <a:avLst/>
            </a:prstGeom>
            <a:blipFill dpi="0" rotWithShape="0">
              <a:blip r:embed="rId7"/>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7" name="Oval 66" descr="Light vertical">
              <a:extLst>
                <a:ext uri="{FF2B5EF4-FFF2-40B4-BE49-F238E27FC236}">
                  <a16:creationId xmlns:a16="http://schemas.microsoft.com/office/drawing/2014/main" id="{82277320-CC06-F846-9347-C3BED6C074AE}"/>
                </a:ext>
              </a:extLst>
            </p:cNvPr>
            <p:cNvSpPr>
              <a:spLocks/>
            </p:cNvSpPr>
            <p:nvPr/>
          </p:nvSpPr>
          <p:spPr bwMode="auto">
            <a:xfrm>
              <a:off x="7542" y="6469"/>
              <a:ext cx="825" cy="825"/>
            </a:xfrm>
            <a:prstGeom prst="ellipse">
              <a:avLst/>
            </a:prstGeom>
            <a:blipFill dpi="0" rotWithShape="0">
              <a:blip r:embed="rId6"/>
              <a:srcRect/>
              <a:tile tx="0" ty="0" sx="100000" sy="100000" flip="none" algn="tl"/>
            </a:blip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68" name="Text Box 18">
              <a:extLst>
                <a:ext uri="{FF2B5EF4-FFF2-40B4-BE49-F238E27FC236}">
                  <a16:creationId xmlns:a16="http://schemas.microsoft.com/office/drawing/2014/main" id="{9B5840FD-2673-2145-8D62-7F27877DA457}"/>
                </a:ext>
              </a:extLst>
            </p:cNvPr>
            <p:cNvSpPr txBox="1">
              <a:spLocks/>
            </p:cNvSpPr>
            <p:nvPr/>
          </p:nvSpPr>
          <p:spPr bwMode="auto">
            <a:xfrm>
              <a:off x="1408" y="7866"/>
              <a:ext cx="1619" cy="1329"/>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for the sake of mathematics</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(intradisciplinary)</a:t>
              </a:r>
              <a:endParaRPr lang="en-IE" sz="1200">
                <a:effectLst/>
                <a:latin typeface="Times New Roman" panose="02020603050405020304" pitchFamily="18" charset="0"/>
                <a:ea typeface="Times New Roman" panose="02020603050405020304" pitchFamily="18" charset="0"/>
              </a:endParaRPr>
            </a:p>
          </p:txBody>
        </p:sp>
        <p:sp>
          <p:nvSpPr>
            <p:cNvPr id="69" name="Text Box 20">
              <a:extLst>
                <a:ext uri="{FF2B5EF4-FFF2-40B4-BE49-F238E27FC236}">
                  <a16:creationId xmlns:a16="http://schemas.microsoft.com/office/drawing/2014/main" id="{1B125488-10A5-6A4D-A8BA-822A27721A09}"/>
                </a:ext>
              </a:extLst>
            </p:cNvPr>
            <p:cNvSpPr txBox="1">
              <a:spLocks/>
            </p:cNvSpPr>
            <p:nvPr/>
          </p:nvSpPr>
          <p:spPr bwMode="auto">
            <a:xfrm>
              <a:off x="3140" y="7934"/>
              <a:ext cx="1683" cy="108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with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(interdisciplinary)</a:t>
              </a:r>
              <a:endParaRPr lang="en-IE" sz="1200">
                <a:effectLst/>
                <a:latin typeface="Times New Roman" panose="02020603050405020304" pitchFamily="18" charset="0"/>
                <a:ea typeface="Times New Roman" panose="02020603050405020304" pitchFamily="18" charset="0"/>
              </a:endParaRPr>
            </a:p>
          </p:txBody>
        </p:sp>
        <p:sp>
          <p:nvSpPr>
            <p:cNvPr id="70" name="Text Box 21">
              <a:extLst>
                <a:ext uri="{FF2B5EF4-FFF2-40B4-BE49-F238E27FC236}">
                  <a16:creationId xmlns:a16="http://schemas.microsoft.com/office/drawing/2014/main" id="{4A46AB10-73BC-384D-972F-DFAE7D32BD68}"/>
                </a:ext>
              </a:extLst>
            </p:cNvPr>
            <p:cNvSpPr txBox="1">
              <a:spLocks/>
            </p:cNvSpPr>
            <p:nvPr/>
          </p:nvSpPr>
          <p:spPr bwMode="auto">
            <a:xfrm>
              <a:off x="5077" y="7902"/>
              <a:ext cx="1376" cy="1084"/>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mathematics and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(integrated)</a:t>
              </a:r>
              <a:endParaRPr lang="en-IE" sz="1200">
                <a:effectLst/>
                <a:latin typeface="Times New Roman" panose="02020603050405020304" pitchFamily="18" charset="0"/>
                <a:ea typeface="Times New Roman" panose="02020603050405020304" pitchFamily="18" charset="0"/>
              </a:endParaRPr>
            </a:p>
          </p:txBody>
        </p:sp>
        <p:sp>
          <p:nvSpPr>
            <p:cNvPr id="71" name="Text Box 22">
              <a:extLst>
                <a:ext uri="{FF2B5EF4-FFF2-40B4-BE49-F238E27FC236}">
                  <a16:creationId xmlns:a16="http://schemas.microsoft.com/office/drawing/2014/main" id="{FA4343A6-78B7-164D-BC1E-428F2F1791BC}"/>
                </a:ext>
              </a:extLst>
            </p:cNvPr>
            <p:cNvSpPr txBox="1">
              <a:spLocks/>
            </p:cNvSpPr>
            <p:nvPr/>
          </p:nvSpPr>
          <p:spPr bwMode="auto">
            <a:xfrm>
              <a:off x="6875" y="7865"/>
              <a:ext cx="1665" cy="1180"/>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science with mathematics</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(interdisciplinary)</a:t>
              </a:r>
              <a:endParaRPr lang="en-IE" sz="1200">
                <a:effectLst/>
                <a:latin typeface="Times New Roman" panose="02020603050405020304" pitchFamily="18" charset="0"/>
                <a:ea typeface="Times New Roman" panose="02020603050405020304" pitchFamily="18" charset="0"/>
              </a:endParaRPr>
            </a:p>
          </p:txBody>
        </p:sp>
        <p:sp>
          <p:nvSpPr>
            <p:cNvPr id="72" name="Text Box 23">
              <a:extLst>
                <a:ext uri="{FF2B5EF4-FFF2-40B4-BE49-F238E27FC236}">
                  <a16:creationId xmlns:a16="http://schemas.microsoft.com/office/drawing/2014/main" id="{6BD51801-DF1A-DB48-BB99-E0BF012AD0A5}"/>
                </a:ext>
              </a:extLst>
            </p:cNvPr>
            <p:cNvSpPr txBox="1">
              <a:spLocks/>
            </p:cNvSpPr>
            <p:nvPr/>
          </p:nvSpPr>
          <p:spPr bwMode="auto">
            <a:xfrm>
              <a:off x="8783" y="7864"/>
              <a:ext cx="1634" cy="1053"/>
            </a:xfrm>
            <a:prstGeom prst="rect">
              <a:avLst/>
            </a:prstGeom>
            <a:noFill/>
            <a:ln>
              <a:noFill/>
            </a:ln>
            <a:extLst>
              <a:ext uri="{909E8E84-426E-40dd-AFC4-6F175D3DCCD1}">
                <a14:hiddenFill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solidFill>
                    <a:srgbClr val="FFFFFF"/>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mo="http://schemas.microsoft.com/office/mac/office/2008/main" xmlns:mv="urn:schemas-microsoft-com:mac:vml"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w="9525">
                  <a:solidFill>
                    <a:srgbClr val="000000"/>
                  </a:solidFill>
                  <a:miter lim="800000"/>
                  <a:headEnd/>
                  <a:tailEnd/>
                </a14:hiddenLine>
              </a:ext>
            </a:extLst>
          </p:spPr>
          <p:txBody>
            <a:bodyPr rot="0" vert="horz" wrap="square" lIns="91440" tIns="45720" rIns="91440" bIns="45720" anchor="t" anchorCtr="0" upright="1">
              <a:noAutofit/>
            </a:bodyPr>
            <a:lstStyle/>
            <a:p>
              <a:pPr algn="ctr">
                <a:spcAft>
                  <a:spcPts val="0"/>
                </a:spcAft>
              </a:pPr>
              <a:r>
                <a:rPr lang="en-IE" sz="900">
                  <a:effectLst/>
                  <a:latin typeface="Times New Roman" panose="02020603050405020304" pitchFamily="18" charset="0"/>
                  <a:ea typeface="Times New Roman" panose="02020603050405020304" pitchFamily="18" charset="0"/>
                </a:rPr>
                <a:t>science for the sake of science</a:t>
              </a:r>
              <a:endParaRPr lang="en-IE" sz="1200">
                <a:effectLst/>
                <a:latin typeface="Times New Roman" panose="02020603050405020304" pitchFamily="18" charset="0"/>
                <a:ea typeface="Times New Roman" panose="02020603050405020304" pitchFamily="18" charset="0"/>
              </a:endParaRPr>
            </a:p>
            <a:p>
              <a:pPr algn="ctr">
                <a:spcAft>
                  <a:spcPts val="0"/>
                </a:spcAft>
              </a:pPr>
              <a:r>
                <a:rPr lang="en-IE" sz="900">
                  <a:effectLst/>
                  <a:latin typeface="Times New Roman" panose="02020603050405020304" pitchFamily="18" charset="0"/>
                  <a:ea typeface="Times New Roman" panose="02020603050405020304" pitchFamily="18" charset="0"/>
                </a:rPr>
                <a:t>(intradisciplinary)</a:t>
              </a:r>
              <a:endParaRPr lang="en-IE" sz="1200">
                <a:effectLst/>
                <a:latin typeface="Times New Roman" panose="02020603050405020304" pitchFamily="18" charset="0"/>
                <a:ea typeface="Times New Roman" panose="02020603050405020304" pitchFamily="18" charset="0"/>
              </a:endParaRPr>
            </a:p>
          </p:txBody>
        </p:sp>
      </p:grpSp>
      <p:graphicFrame>
        <p:nvGraphicFramePr>
          <p:cNvPr id="3" name="Object 2">
            <a:extLst>
              <a:ext uri="{FF2B5EF4-FFF2-40B4-BE49-F238E27FC236}">
                <a16:creationId xmlns:a16="http://schemas.microsoft.com/office/drawing/2014/main" id="{BDD59BD7-0785-6A4A-9345-C6F7AE7CA55B}"/>
              </a:ext>
            </a:extLst>
          </p:cNvPr>
          <p:cNvGraphicFramePr>
            <a:graphicFrameLocks noChangeAspect="1"/>
          </p:cNvGraphicFramePr>
          <p:nvPr/>
        </p:nvGraphicFramePr>
        <p:xfrm>
          <a:off x="2395531" y="2563813"/>
          <a:ext cx="8110257" cy="2451100"/>
        </p:xfrm>
        <a:graphic>
          <a:graphicData uri="http://schemas.openxmlformats.org/presentationml/2006/ole">
            <mc:AlternateContent xmlns:mc="http://schemas.openxmlformats.org/markup-compatibility/2006">
              <mc:Choice xmlns:v="urn:schemas-microsoft-com:vml" Requires="v">
                <p:oleObj spid="_x0000_s1025" name="Document" r:id="rId8" imgW="5715000" imgH="1727200" progId="Word.Document.12">
                  <p:embed/>
                </p:oleObj>
              </mc:Choice>
              <mc:Fallback>
                <p:oleObj name="Document" r:id="rId8" imgW="5715000" imgH="1727200" progId="Word.Document.12">
                  <p:embed/>
                  <p:pic>
                    <p:nvPicPr>
                      <p:cNvPr id="3" name="Object 2">
                        <a:extLst>
                          <a:ext uri="{FF2B5EF4-FFF2-40B4-BE49-F238E27FC236}">
                            <a16:creationId xmlns:a16="http://schemas.microsoft.com/office/drawing/2014/main" id="{BDD59BD7-0785-6A4A-9345-C6F7AE7CA55B}"/>
                          </a:ext>
                        </a:extLst>
                      </p:cNvPr>
                      <p:cNvPicPr/>
                      <p:nvPr/>
                    </p:nvPicPr>
                    <p:blipFill>
                      <a:blip r:embed="rId9"/>
                      <a:stretch>
                        <a:fillRect/>
                      </a:stretch>
                    </p:blipFill>
                    <p:spPr>
                      <a:xfrm>
                        <a:off x="2395531" y="2563813"/>
                        <a:ext cx="8110257" cy="2451100"/>
                      </a:xfrm>
                      <a:prstGeom prst="rect">
                        <a:avLst/>
                      </a:prstGeom>
                    </p:spPr>
                  </p:pic>
                </p:oleObj>
              </mc:Fallback>
            </mc:AlternateContent>
          </a:graphicData>
        </a:graphic>
      </p:graphicFrame>
    </p:spTree>
    <p:extLst>
      <p:ext uri="{BB962C8B-B14F-4D97-AF65-F5344CB8AC3E}">
        <p14:creationId xmlns:p14="http://schemas.microsoft.com/office/powerpoint/2010/main" val="1651251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708314"/>
            <a:ext cx="10443276" cy="474489"/>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Why introduce curriculum integration into teacher education?</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sp>
        <p:nvSpPr>
          <p:cNvPr id="25" name="object 6"/>
          <p:cNvSpPr txBox="1"/>
          <p:nvPr/>
        </p:nvSpPr>
        <p:spPr>
          <a:xfrm>
            <a:off x="1427299" y="1996654"/>
            <a:ext cx="9265630" cy="3520259"/>
          </a:xfrm>
          <a:prstGeom prst="rect">
            <a:avLst/>
          </a:prstGeom>
        </p:spPr>
        <p:txBody>
          <a:bodyPr vert="horz" wrap="square" lIns="0" tIns="68580" rIns="0" bIns="0" rtlCol="0">
            <a:spAutoFit/>
          </a:bodyPr>
          <a:lstStyle/>
          <a:p>
            <a:pPr marL="469900" marR="5080" indent="-457200">
              <a:lnSpc>
                <a:spcPct val="111100"/>
              </a:lnSpc>
              <a:spcBef>
                <a:spcPts val="280"/>
              </a:spcBef>
              <a:buFont typeface="Arial" panose="020B0604020202020204" pitchFamily="34" charset="0"/>
              <a:buChar char="•"/>
            </a:pPr>
            <a:r>
              <a:rPr lang="en-US" sz="2400" dirty="0">
                <a:ea typeface="Montserrat Light" charset="0"/>
                <a:cs typeface="Montserrat Light" charset="0"/>
              </a:rPr>
              <a:t>Reforms to middle schooling in Queensland combining knowledge categories and disciplines within the traditional school curriculum.</a:t>
            </a:r>
          </a:p>
          <a:p>
            <a:pPr marL="469900" marR="5080" indent="-457200">
              <a:lnSpc>
                <a:spcPct val="111100"/>
              </a:lnSpc>
              <a:spcBef>
                <a:spcPts val="280"/>
              </a:spcBef>
              <a:buFont typeface="Arial" panose="020B0604020202020204" pitchFamily="34" charset="0"/>
              <a:buChar char="•"/>
            </a:pPr>
            <a:r>
              <a:rPr lang="en-US" sz="2400" dirty="0">
                <a:ea typeface="Montserrat Light" charset="0"/>
                <a:cs typeface="Montserrat Light" charset="0"/>
              </a:rPr>
              <a:t>New curriculum framework promoting critical engagement with the world:</a:t>
            </a:r>
          </a:p>
          <a:p>
            <a:pPr marL="1028700" marR="5080" indent="-508000">
              <a:lnSpc>
                <a:spcPct val="111100"/>
              </a:lnSpc>
              <a:spcBef>
                <a:spcPts val="280"/>
              </a:spcBef>
              <a:buFont typeface="Courier New" panose="02070309020205020404" pitchFamily="49" charset="0"/>
              <a:buChar char="o"/>
            </a:pPr>
            <a:r>
              <a:rPr lang="en-US" sz="2400" dirty="0">
                <a:ea typeface="Montserrat Light" charset="0"/>
                <a:cs typeface="Montserrat Light" charset="0"/>
              </a:rPr>
              <a:t>Life pathways and social futures</a:t>
            </a:r>
          </a:p>
          <a:p>
            <a:pPr marL="1028700" marR="5080" indent="-508000">
              <a:lnSpc>
                <a:spcPct val="111100"/>
              </a:lnSpc>
              <a:spcBef>
                <a:spcPts val="280"/>
              </a:spcBef>
              <a:buFont typeface="Courier New" panose="02070309020205020404" pitchFamily="49" charset="0"/>
              <a:buChar char="o"/>
            </a:pPr>
            <a:r>
              <a:rPr lang="en-US" sz="2400" dirty="0">
                <a:ea typeface="Montserrat Light" charset="0"/>
                <a:cs typeface="Montserrat Light" charset="0"/>
              </a:rPr>
              <a:t>Multiliteracies and communications media</a:t>
            </a:r>
          </a:p>
          <a:p>
            <a:pPr marL="1028700" marR="5080" indent="-508000">
              <a:lnSpc>
                <a:spcPct val="111100"/>
              </a:lnSpc>
              <a:spcBef>
                <a:spcPts val="280"/>
              </a:spcBef>
              <a:buFont typeface="Courier New" panose="02070309020205020404" pitchFamily="49" charset="0"/>
              <a:buChar char="o"/>
            </a:pPr>
            <a:r>
              <a:rPr lang="en-US" sz="2400" dirty="0">
                <a:ea typeface="Montserrat Light" charset="0"/>
                <a:cs typeface="Montserrat Light" charset="0"/>
              </a:rPr>
              <a:t>Active citizenship</a:t>
            </a:r>
          </a:p>
          <a:p>
            <a:pPr marL="1028700" marR="5080" indent="-508000">
              <a:lnSpc>
                <a:spcPct val="111100"/>
              </a:lnSpc>
              <a:spcBef>
                <a:spcPts val="280"/>
              </a:spcBef>
              <a:buFont typeface="Courier New" panose="02070309020205020404" pitchFamily="49" charset="0"/>
              <a:buChar char="o"/>
            </a:pPr>
            <a:r>
              <a:rPr lang="en-US" sz="2400" dirty="0">
                <a:ea typeface="Montserrat Light" charset="0"/>
                <a:cs typeface="Montserrat Light" charset="0"/>
              </a:rPr>
              <a:t>Environments and technologies</a:t>
            </a: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spTree>
    <p:extLst>
      <p:ext uri="{BB962C8B-B14F-4D97-AF65-F5344CB8AC3E}">
        <p14:creationId xmlns:p14="http://schemas.microsoft.com/office/powerpoint/2010/main" val="27898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246649"/>
            <a:ext cx="10443276" cy="936154"/>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Example of curriculum integration in teacher education:</a:t>
            </a:r>
            <a:br>
              <a:rPr lang="en-US" sz="3000" dirty="0">
                <a:cs typeface="Montserrat"/>
              </a:rPr>
            </a:br>
            <a:r>
              <a:rPr lang="en-US" sz="3000" dirty="0">
                <a:cs typeface="Montserrat"/>
              </a:rPr>
              <a:t>Designing the Pyramids of Egypt</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sp>
        <p:nvSpPr>
          <p:cNvPr id="7" name="Content Placeholder 6">
            <a:extLst>
              <a:ext uri="{FF2B5EF4-FFF2-40B4-BE49-F238E27FC236}">
                <a16:creationId xmlns:a16="http://schemas.microsoft.com/office/drawing/2014/main" id="{752B4FE7-1946-D14F-912F-089E89449B68}"/>
              </a:ext>
            </a:extLst>
          </p:cNvPr>
          <p:cNvSpPr>
            <a:spLocks noGrp="1"/>
          </p:cNvSpPr>
          <p:nvPr>
            <p:ph sz="half" idx="2"/>
          </p:nvPr>
        </p:nvSpPr>
        <p:spPr>
          <a:xfrm>
            <a:off x="2228846" y="4814891"/>
            <a:ext cx="8515353" cy="1790701"/>
          </a:xfrm>
        </p:spPr>
        <p:txBody>
          <a:bodyPr>
            <a:noAutofit/>
          </a:bodyPr>
          <a:lstStyle/>
          <a:p>
            <a:pPr marL="0" indent="0">
              <a:lnSpc>
                <a:spcPct val="111000"/>
              </a:lnSpc>
              <a:spcBef>
                <a:spcPts val="400"/>
              </a:spcBef>
              <a:buNone/>
            </a:pPr>
            <a:r>
              <a:rPr lang="en-AU" sz="2000" dirty="0"/>
              <a:t>You have been declared Pharaoh of Egypt! As a monument to your reign, you choose to build a pyramid in your honour. Determine resources required, list environmental impacts, forecast problems that may occur, and construct a scale model of your pyramid. Conduct a feasibility study and report on your findings.</a:t>
            </a:r>
            <a:endParaRPr lang="en-IE" sz="2000" dirty="0"/>
          </a:p>
        </p:txBody>
      </p:sp>
      <p:pic>
        <p:nvPicPr>
          <p:cNvPr id="3" name="Picture 2">
            <a:extLst>
              <a:ext uri="{FF2B5EF4-FFF2-40B4-BE49-F238E27FC236}">
                <a16:creationId xmlns:a16="http://schemas.microsoft.com/office/drawing/2014/main" id="{8891DF20-6BE1-B749-BBE9-146D6706F611}"/>
              </a:ext>
            </a:extLst>
          </p:cNvPr>
          <p:cNvPicPr>
            <a:picLocks noChangeAspect="1"/>
          </p:cNvPicPr>
          <p:nvPr/>
        </p:nvPicPr>
        <p:blipFill>
          <a:blip r:embed="rId4"/>
          <a:stretch>
            <a:fillRect/>
          </a:stretch>
        </p:blipFill>
        <p:spPr>
          <a:xfrm>
            <a:off x="3945021" y="1708667"/>
            <a:ext cx="4430037" cy="2947988"/>
          </a:xfrm>
          <a:prstGeom prst="rect">
            <a:avLst/>
          </a:prstGeom>
        </p:spPr>
      </p:pic>
    </p:spTree>
    <p:extLst>
      <p:ext uri="{BB962C8B-B14F-4D97-AF65-F5344CB8AC3E}">
        <p14:creationId xmlns:p14="http://schemas.microsoft.com/office/powerpoint/2010/main" val="181956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246649"/>
            <a:ext cx="10443276" cy="936154"/>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Example of curriculum integration in teacher education:</a:t>
            </a:r>
            <a:br>
              <a:rPr lang="en-US" sz="3000" dirty="0">
                <a:cs typeface="Montserrat"/>
              </a:rPr>
            </a:br>
            <a:r>
              <a:rPr lang="en-US" sz="3000" dirty="0">
                <a:cs typeface="Montserrat"/>
              </a:rPr>
              <a:t>Designing the Pyramids of Egypt</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graphicFrame>
        <p:nvGraphicFramePr>
          <p:cNvPr id="9" name="Content Placeholder 8">
            <a:extLst>
              <a:ext uri="{FF2B5EF4-FFF2-40B4-BE49-F238E27FC236}">
                <a16:creationId xmlns:a16="http://schemas.microsoft.com/office/drawing/2014/main" id="{D3992A4E-2294-A04E-B279-BD7C58821AD6}"/>
              </a:ext>
            </a:extLst>
          </p:cNvPr>
          <p:cNvGraphicFramePr>
            <a:graphicFrameLocks noGrp="1"/>
          </p:cNvGraphicFramePr>
          <p:nvPr>
            <p:ph sz="half" idx="2"/>
          </p:nvPr>
        </p:nvGraphicFramePr>
        <p:xfrm>
          <a:off x="1928813" y="2097087"/>
          <a:ext cx="8358187" cy="2580518"/>
        </p:xfrm>
        <a:graphic>
          <a:graphicData uri="http://schemas.openxmlformats.org/drawingml/2006/table">
            <a:tbl>
              <a:tblPr firstRow="1" bandRow="1">
                <a:tableStyleId>{5C22544A-7EE6-4342-B048-85BDC9FD1C3A}</a:tableStyleId>
              </a:tblPr>
              <a:tblGrid>
                <a:gridCol w="4243387">
                  <a:extLst>
                    <a:ext uri="{9D8B030D-6E8A-4147-A177-3AD203B41FA5}">
                      <a16:colId xmlns:a16="http://schemas.microsoft.com/office/drawing/2014/main" val="3105215232"/>
                    </a:ext>
                  </a:extLst>
                </a:gridCol>
                <a:gridCol w="4114800">
                  <a:extLst>
                    <a:ext uri="{9D8B030D-6E8A-4147-A177-3AD203B41FA5}">
                      <a16:colId xmlns:a16="http://schemas.microsoft.com/office/drawing/2014/main" val="267045037"/>
                    </a:ext>
                  </a:extLst>
                </a:gridCol>
              </a:tblGrid>
              <a:tr h="529674">
                <a:tc>
                  <a:txBody>
                    <a:bodyPr/>
                    <a:lstStyle/>
                    <a:p>
                      <a:r>
                        <a:rPr lang="en-IE" sz="2600" dirty="0"/>
                        <a:t>History content</a:t>
                      </a:r>
                    </a:p>
                  </a:txBody>
                  <a:tcPr marL="130605" marR="130605" marT="65302" marB="65302"/>
                </a:tc>
                <a:tc>
                  <a:txBody>
                    <a:bodyPr/>
                    <a:lstStyle/>
                    <a:p>
                      <a:r>
                        <a:rPr lang="en-IE" sz="2600" dirty="0"/>
                        <a:t>Mathematics content</a:t>
                      </a:r>
                    </a:p>
                  </a:txBody>
                  <a:tcPr marL="130605" marR="130605" marT="65302" marB="65302"/>
                </a:tc>
                <a:extLst>
                  <a:ext uri="{0D108BD9-81ED-4DB2-BD59-A6C34878D82A}">
                    <a16:rowId xmlns:a16="http://schemas.microsoft.com/office/drawing/2014/main" val="1125018682"/>
                  </a:ext>
                </a:extLst>
              </a:tr>
              <a:tr h="529674">
                <a:tc>
                  <a:txBody>
                    <a:bodyPr/>
                    <a:lstStyle/>
                    <a:p>
                      <a:r>
                        <a:rPr lang="en-IE" sz="1800" kern="1200" dirty="0">
                          <a:solidFill>
                            <a:schemeClr val="dk1"/>
                          </a:solidFill>
                          <a:effectLst/>
                          <a:latin typeface="+mn-lt"/>
                          <a:ea typeface="+mn-ea"/>
                          <a:cs typeface="+mn-cs"/>
                        </a:rPr>
                        <a:t>When were the pyramids built? </a:t>
                      </a:r>
                    </a:p>
                    <a:p>
                      <a:r>
                        <a:rPr lang="en-IE" sz="1800" kern="1200" dirty="0">
                          <a:solidFill>
                            <a:schemeClr val="dk1"/>
                          </a:solidFill>
                          <a:effectLst/>
                          <a:latin typeface="+mn-lt"/>
                          <a:ea typeface="+mn-ea"/>
                          <a:cs typeface="+mn-cs"/>
                        </a:rPr>
                        <a:t>Political/social structure of ancient Egypt</a:t>
                      </a:r>
                    </a:p>
                    <a:p>
                      <a:r>
                        <a:rPr lang="en-IE" sz="1800" kern="1200" dirty="0">
                          <a:solidFill>
                            <a:schemeClr val="dk1"/>
                          </a:solidFill>
                          <a:effectLst/>
                          <a:latin typeface="+mn-lt"/>
                          <a:ea typeface="+mn-ea"/>
                          <a:cs typeface="+mn-cs"/>
                        </a:rPr>
                        <a:t>Geography of Egypt</a:t>
                      </a:r>
                    </a:p>
                    <a:p>
                      <a:r>
                        <a:rPr lang="en-IE" sz="1800" kern="1200" dirty="0">
                          <a:solidFill>
                            <a:schemeClr val="dk1"/>
                          </a:solidFill>
                          <a:effectLst/>
                          <a:latin typeface="+mn-lt"/>
                          <a:ea typeface="+mn-ea"/>
                          <a:cs typeface="+mn-cs"/>
                        </a:rPr>
                        <a:t>Hieroglyphics</a:t>
                      </a:r>
                    </a:p>
                    <a:p>
                      <a:r>
                        <a:rPr lang="en-IE" sz="1800" kern="1200" dirty="0">
                          <a:solidFill>
                            <a:schemeClr val="dk1"/>
                          </a:solidFill>
                          <a:effectLst/>
                          <a:latin typeface="+mn-lt"/>
                          <a:ea typeface="+mn-ea"/>
                          <a:cs typeface="+mn-cs"/>
                        </a:rPr>
                        <a:t>Mathematics of ancient Egyptians</a:t>
                      </a:r>
                    </a:p>
                    <a:p>
                      <a:r>
                        <a:rPr lang="en-IE" sz="1800" kern="1200" dirty="0">
                          <a:solidFill>
                            <a:schemeClr val="dk1"/>
                          </a:solidFill>
                          <a:effectLst/>
                          <a:latin typeface="+mn-lt"/>
                          <a:ea typeface="+mn-ea"/>
                          <a:cs typeface="+mn-cs"/>
                        </a:rPr>
                        <a:t>Religious/burial practices &amp; beliefs</a:t>
                      </a:r>
                    </a:p>
                    <a:p>
                      <a:r>
                        <a:rPr lang="en-IE" sz="1800" kern="1200" dirty="0">
                          <a:solidFill>
                            <a:schemeClr val="dk1"/>
                          </a:solidFill>
                          <a:effectLst/>
                          <a:latin typeface="+mn-lt"/>
                          <a:ea typeface="+mn-ea"/>
                          <a:cs typeface="+mn-cs"/>
                        </a:rPr>
                        <a:t>Pyramid construction methods</a:t>
                      </a:r>
                    </a:p>
                  </a:txBody>
                  <a:tcPr marL="130605" marR="130605" marT="65302" marB="65302"/>
                </a:tc>
                <a:tc>
                  <a:txBody>
                    <a:bodyPr/>
                    <a:lstStyle/>
                    <a:p>
                      <a:r>
                        <a:rPr lang="en-IE" sz="1800" kern="1200" dirty="0">
                          <a:solidFill>
                            <a:schemeClr val="dk1"/>
                          </a:solidFill>
                          <a:effectLst/>
                          <a:latin typeface="+mn-lt"/>
                          <a:ea typeface="+mn-ea"/>
                          <a:cs typeface="+mn-cs"/>
                        </a:rPr>
                        <a:t>Mass</a:t>
                      </a:r>
                    </a:p>
                    <a:p>
                      <a:r>
                        <a:rPr lang="en-IE" sz="1800" kern="1200" dirty="0">
                          <a:solidFill>
                            <a:schemeClr val="dk1"/>
                          </a:solidFill>
                          <a:effectLst/>
                          <a:latin typeface="+mn-lt"/>
                          <a:ea typeface="+mn-ea"/>
                          <a:cs typeface="+mn-cs"/>
                        </a:rPr>
                        <a:t>Ratio &amp; proportion</a:t>
                      </a:r>
                    </a:p>
                    <a:p>
                      <a:r>
                        <a:rPr lang="en-IE" sz="1800" kern="1200" dirty="0">
                          <a:solidFill>
                            <a:schemeClr val="dk1"/>
                          </a:solidFill>
                          <a:effectLst/>
                          <a:latin typeface="+mn-lt"/>
                          <a:ea typeface="+mn-ea"/>
                          <a:cs typeface="+mn-cs"/>
                        </a:rPr>
                        <a:t>Plane &amp; 3D shapes</a:t>
                      </a:r>
                    </a:p>
                    <a:p>
                      <a:r>
                        <a:rPr lang="en-IE" sz="1800" kern="1200" dirty="0">
                          <a:solidFill>
                            <a:schemeClr val="dk1"/>
                          </a:solidFill>
                          <a:effectLst/>
                          <a:latin typeface="+mn-lt"/>
                          <a:ea typeface="+mn-ea"/>
                          <a:cs typeface="+mn-cs"/>
                        </a:rPr>
                        <a:t>Measurement (length, area, volume, angle, time)</a:t>
                      </a:r>
                    </a:p>
                    <a:p>
                      <a:r>
                        <a:rPr lang="en-IE" sz="1800" kern="1200" dirty="0">
                          <a:solidFill>
                            <a:schemeClr val="dk1"/>
                          </a:solidFill>
                          <a:effectLst/>
                          <a:latin typeface="+mn-lt"/>
                          <a:ea typeface="+mn-ea"/>
                          <a:cs typeface="+mn-cs"/>
                        </a:rPr>
                        <a:t>Number study and operations</a:t>
                      </a:r>
                    </a:p>
                    <a:p>
                      <a:r>
                        <a:rPr lang="en-IE" sz="1800" kern="1200" dirty="0">
                          <a:solidFill>
                            <a:schemeClr val="dk1"/>
                          </a:solidFill>
                          <a:effectLst/>
                          <a:latin typeface="+mn-lt"/>
                          <a:ea typeface="+mn-ea"/>
                          <a:cs typeface="+mn-cs"/>
                        </a:rPr>
                        <a:t>Statistics</a:t>
                      </a:r>
                      <a:endParaRPr lang="en-IE" sz="2600" dirty="0"/>
                    </a:p>
                  </a:txBody>
                  <a:tcPr marL="130605" marR="130605" marT="65302" marB="65302"/>
                </a:tc>
                <a:extLst>
                  <a:ext uri="{0D108BD9-81ED-4DB2-BD59-A6C34878D82A}">
                    <a16:rowId xmlns:a16="http://schemas.microsoft.com/office/drawing/2014/main" val="384081772"/>
                  </a:ext>
                </a:extLst>
              </a:tr>
            </a:tbl>
          </a:graphicData>
        </a:graphic>
      </p:graphicFrame>
    </p:spTree>
    <p:extLst>
      <p:ext uri="{BB962C8B-B14F-4D97-AF65-F5344CB8AC3E}">
        <p14:creationId xmlns:p14="http://schemas.microsoft.com/office/powerpoint/2010/main" val="2042299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246649"/>
            <a:ext cx="10443276" cy="936154"/>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Example of curriculum integration in teacher education:</a:t>
            </a:r>
            <a:br>
              <a:rPr lang="en-US" sz="3000" dirty="0">
                <a:cs typeface="Montserrat"/>
              </a:rPr>
            </a:br>
            <a:r>
              <a:rPr lang="en-US" sz="3000" dirty="0">
                <a:cs typeface="Montserrat"/>
              </a:rPr>
              <a:t>Designing the Pyramids of Egypt</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graphicFrame>
        <p:nvGraphicFramePr>
          <p:cNvPr id="7" name="Content Placeholder 6">
            <a:extLst>
              <a:ext uri="{FF2B5EF4-FFF2-40B4-BE49-F238E27FC236}">
                <a16:creationId xmlns:a16="http://schemas.microsoft.com/office/drawing/2014/main" id="{EDEF29BE-7D38-EF45-94D5-C7A51B496274}"/>
              </a:ext>
            </a:extLst>
          </p:cNvPr>
          <p:cNvGraphicFramePr>
            <a:graphicFrameLocks noGrp="1"/>
          </p:cNvGraphicFramePr>
          <p:nvPr>
            <p:ph sz="half" idx="2"/>
          </p:nvPr>
        </p:nvGraphicFramePr>
        <p:xfrm>
          <a:off x="1800224" y="2275536"/>
          <a:ext cx="8658224" cy="2425052"/>
        </p:xfrm>
        <a:graphic>
          <a:graphicData uri="http://schemas.openxmlformats.org/drawingml/2006/table">
            <a:tbl>
              <a:tblPr firstRow="1" bandRow="1">
                <a:tableStyleId>{5C22544A-7EE6-4342-B048-85BDC9FD1C3A}</a:tableStyleId>
              </a:tblPr>
              <a:tblGrid>
                <a:gridCol w="2164556">
                  <a:extLst>
                    <a:ext uri="{9D8B030D-6E8A-4147-A177-3AD203B41FA5}">
                      <a16:colId xmlns:a16="http://schemas.microsoft.com/office/drawing/2014/main" val="1474058971"/>
                    </a:ext>
                  </a:extLst>
                </a:gridCol>
                <a:gridCol w="2164556">
                  <a:extLst>
                    <a:ext uri="{9D8B030D-6E8A-4147-A177-3AD203B41FA5}">
                      <a16:colId xmlns:a16="http://schemas.microsoft.com/office/drawing/2014/main" val="1877306115"/>
                    </a:ext>
                  </a:extLst>
                </a:gridCol>
                <a:gridCol w="2164556">
                  <a:extLst>
                    <a:ext uri="{9D8B030D-6E8A-4147-A177-3AD203B41FA5}">
                      <a16:colId xmlns:a16="http://schemas.microsoft.com/office/drawing/2014/main" val="1237080222"/>
                    </a:ext>
                  </a:extLst>
                </a:gridCol>
                <a:gridCol w="2164556">
                  <a:extLst>
                    <a:ext uri="{9D8B030D-6E8A-4147-A177-3AD203B41FA5}">
                      <a16:colId xmlns:a16="http://schemas.microsoft.com/office/drawing/2014/main" val="3071464231"/>
                    </a:ext>
                  </a:extLst>
                </a:gridCol>
              </a:tblGrid>
              <a:tr h="606263">
                <a:tc>
                  <a:txBody>
                    <a:bodyPr/>
                    <a:lstStyle/>
                    <a:p>
                      <a:pPr algn="ctr"/>
                      <a:r>
                        <a:rPr lang="en-IE" sz="2400" dirty="0"/>
                        <a:t>Pyramid</a:t>
                      </a:r>
                    </a:p>
                  </a:txBody>
                  <a:tcPr marL="149490" marR="149490" marT="74745" marB="74745"/>
                </a:tc>
                <a:tc>
                  <a:txBody>
                    <a:bodyPr/>
                    <a:lstStyle/>
                    <a:p>
                      <a:pPr algn="ctr"/>
                      <a:r>
                        <a:rPr lang="en-IE" sz="2400" dirty="0"/>
                        <a:t>Side (m)</a:t>
                      </a:r>
                    </a:p>
                  </a:txBody>
                  <a:tcPr marL="149490" marR="149490" marT="74745" marB="74745"/>
                </a:tc>
                <a:tc>
                  <a:txBody>
                    <a:bodyPr/>
                    <a:lstStyle/>
                    <a:p>
                      <a:pPr algn="ctr"/>
                      <a:r>
                        <a:rPr lang="en-IE" sz="2400" dirty="0"/>
                        <a:t>Height (m)</a:t>
                      </a:r>
                    </a:p>
                  </a:txBody>
                  <a:tcPr marL="149490" marR="149490" marT="74745" marB="74745"/>
                </a:tc>
                <a:tc>
                  <a:txBody>
                    <a:bodyPr/>
                    <a:lstStyle/>
                    <a:p>
                      <a:pPr algn="ctr"/>
                      <a:r>
                        <a:rPr lang="en-IE" sz="2400" dirty="0"/>
                        <a:t>Base area (m</a:t>
                      </a:r>
                      <a:r>
                        <a:rPr lang="en-IE" sz="2400" baseline="30000" dirty="0"/>
                        <a:t>2</a:t>
                      </a:r>
                      <a:r>
                        <a:rPr lang="en-IE" sz="2400" baseline="0" dirty="0"/>
                        <a:t>)</a:t>
                      </a:r>
                      <a:endParaRPr lang="en-IE" sz="2400" dirty="0"/>
                    </a:p>
                  </a:txBody>
                  <a:tcPr marL="149490" marR="149490" marT="74745" marB="74745"/>
                </a:tc>
                <a:extLst>
                  <a:ext uri="{0D108BD9-81ED-4DB2-BD59-A6C34878D82A}">
                    <a16:rowId xmlns:a16="http://schemas.microsoft.com/office/drawing/2014/main" val="2988757373"/>
                  </a:ext>
                </a:extLst>
              </a:tr>
              <a:tr h="606263">
                <a:tc>
                  <a:txBody>
                    <a:bodyPr/>
                    <a:lstStyle/>
                    <a:p>
                      <a:pPr algn="ctr"/>
                      <a:r>
                        <a:rPr lang="en-IE" sz="2400" dirty="0"/>
                        <a:t>Khufu</a:t>
                      </a:r>
                    </a:p>
                  </a:txBody>
                  <a:tcPr marL="149490" marR="149490" marT="74745" marB="74745"/>
                </a:tc>
                <a:tc>
                  <a:txBody>
                    <a:bodyPr/>
                    <a:lstStyle/>
                    <a:p>
                      <a:pPr algn="ctr"/>
                      <a:r>
                        <a:rPr lang="en-IE" sz="2400" dirty="0"/>
                        <a:t>230</a:t>
                      </a:r>
                    </a:p>
                  </a:txBody>
                  <a:tcPr marL="149490" marR="149490" marT="74745" marB="74745"/>
                </a:tc>
                <a:tc>
                  <a:txBody>
                    <a:bodyPr/>
                    <a:lstStyle/>
                    <a:p>
                      <a:pPr algn="ctr"/>
                      <a:r>
                        <a:rPr lang="en-IE" sz="2400" dirty="0"/>
                        <a:t>146.5</a:t>
                      </a:r>
                    </a:p>
                  </a:txBody>
                  <a:tcPr marL="149490" marR="149490" marT="74745" marB="74745"/>
                </a:tc>
                <a:tc>
                  <a:txBody>
                    <a:bodyPr/>
                    <a:lstStyle/>
                    <a:p>
                      <a:pPr algn="ctr"/>
                      <a:endParaRPr lang="en-IE" sz="2400" dirty="0"/>
                    </a:p>
                  </a:txBody>
                  <a:tcPr marL="149490" marR="149490" marT="74745" marB="74745"/>
                </a:tc>
                <a:extLst>
                  <a:ext uri="{0D108BD9-81ED-4DB2-BD59-A6C34878D82A}">
                    <a16:rowId xmlns:a16="http://schemas.microsoft.com/office/drawing/2014/main" val="943448693"/>
                  </a:ext>
                </a:extLst>
              </a:tr>
              <a:tr h="606263">
                <a:tc>
                  <a:txBody>
                    <a:bodyPr/>
                    <a:lstStyle/>
                    <a:p>
                      <a:pPr algn="ctr"/>
                      <a:r>
                        <a:rPr lang="en-IE" sz="2400" dirty="0"/>
                        <a:t>Khafre</a:t>
                      </a:r>
                    </a:p>
                  </a:txBody>
                  <a:tcPr marL="149490" marR="149490" marT="74745" marB="74745"/>
                </a:tc>
                <a:tc>
                  <a:txBody>
                    <a:bodyPr/>
                    <a:lstStyle/>
                    <a:p>
                      <a:pPr algn="ctr"/>
                      <a:r>
                        <a:rPr lang="en-IE" sz="2400" dirty="0"/>
                        <a:t>216</a:t>
                      </a:r>
                    </a:p>
                  </a:txBody>
                  <a:tcPr marL="149490" marR="149490" marT="74745" marB="74745"/>
                </a:tc>
                <a:tc>
                  <a:txBody>
                    <a:bodyPr/>
                    <a:lstStyle/>
                    <a:p>
                      <a:pPr algn="ctr"/>
                      <a:r>
                        <a:rPr lang="en-IE" sz="2400" dirty="0"/>
                        <a:t>140.5</a:t>
                      </a:r>
                    </a:p>
                  </a:txBody>
                  <a:tcPr marL="149490" marR="149490" marT="74745" marB="74745"/>
                </a:tc>
                <a:tc>
                  <a:txBody>
                    <a:bodyPr/>
                    <a:lstStyle/>
                    <a:p>
                      <a:pPr algn="ctr"/>
                      <a:endParaRPr lang="en-IE" sz="2400" dirty="0"/>
                    </a:p>
                  </a:txBody>
                  <a:tcPr marL="149490" marR="149490" marT="74745" marB="74745"/>
                </a:tc>
                <a:extLst>
                  <a:ext uri="{0D108BD9-81ED-4DB2-BD59-A6C34878D82A}">
                    <a16:rowId xmlns:a16="http://schemas.microsoft.com/office/drawing/2014/main" val="3341754546"/>
                  </a:ext>
                </a:extLst>
              </a:tr>
              <a:tr h="606263">
                <a:tc>
                  <a:txBody>
                    <a:bodyPr/>
                    <a:lstStyle/>
                    <a:p>
                      <a:pPr algn="ctr"/>
                      <a:r>
                        <a:rPr lang="en-IE" sz="2400" dirty="0"/>
                        <a:t>Menkaure</a:t>
                      </a:r>
                    </a:p>
                  </a:txBody>
                  <a:tcPr marL="149490" marR="149490" marT="74745" marB="74745"/>
                </a:tc>
                <a:tc>
                  <a:txBody>
                    <a:bodyPr/>
                    <a:lstStyle/>
                    <a:p>
                      <a:pPr algn="ctr"/>
                      <a:r>
                        <a:rPr lang="en-IE" sz="2400" dirty="0"/>
                        <a:t>108</a:t>
                      </a:r>
                    </a:p>
                  </a:txBody>
                  <a:tcPr marL="149490" marR="149490" marT="74745" marB="74745"/>
                </a:tc>
                <a:tc>
                  <a:txBody>
                    <a:bodyPr/>
                    <a:lstStyle/>
                    <a:p>
                      <a:pPr algn="ctr"/>
                      <a:r>
                        <a:rPr lang="en-IE" sz="2400" dirty="0"/>
                        <a:t>66.5</a:t>
                      </a:r>
                    </a:p>
                  </a:txBody>
                  <a:tcPr marL="149490" marR="149490" marT="74745" marB="74745"/>
                </a:tc>
                <a:tc>
                  <a:txBody>
                    <a:bodyPr/>
                    <a:lstStyle/>
                    <a:p>
                      <a:pPr algn="ctr"/>
                      <a:endParaRPr lang="en-IE" sz="2400" dirty="0"/>
                    </a:p>
                  </a:txBody>
                  <a:tcPr marL="149490" marR="149490" marT="74745" marB="74745"/>
                </a:tc>
                <a:extLst>
                  <a:ext uri="{0D108BD9-81ED-4DB2-BD59-A6C34878D82A}">
                    <a16:rowId xmlns:a16="http://schemas.microsoft.com/office/drawing/2014/main" val="3266073226"/>
                  </a:ext>
                </a:extLst>
              </a:tr>
            </a:tbl>
          </a:graphicData>
        </a:graphic>
      </p:graphicFrame>
      <p:sp>
        <p:nvSpPr>
          <p:cNvPr id="8" name="TextBox 7">
            <a:extLst>
              <a:ext uri="{FF2B5EF4-FFF2-40B4-BE49-F238E27FC236}">
                <a16:creationId xmlns:a16="http://schemas.microsoft.com/office/drawing/2014/main" id="{221F93AF-24A9-1940-AA1D-1EB034DFC12D}"/>
              </a:ext>
            </a:extLst>
          </p:cNvPr>
          <p:cNvSpPr txBox="1"/>
          <p:nvPr/>
        </p:nvSpPr>
        <p:spPr>
          <a:xfrm>
            <a:off x="1777872" y="1684163"/>
            <a:ext cx="3616183" cy="461665"/>
          </a:xfrm>
          <a:prstGeom prst="rect">
            <a:avLst/>
          </a:prstGeom>
          <a:noFill/>
        </p:spPr>
        <p:txBody>
          <a:bodyPr wrap="none" rtlCol="0">
            <a:spAutoFit/>
          </a:bodyPr>
          <a:lstStyle/>
          <a:p>
            <a:r>
              <a:rPr lang="en-IE" sz="2400" dirty="0"/>
              <a:t>Size of the Pyramids of Giza</a:t>
            </a:r>
          </a:p>
        </p:txBody>
      </p:sp>
      <p:sp>
        <p:nvSpPr>
          <p:cNvPr id="10" name="TextBox 9">
            <a:extLst>
              <a:ext uri="{FF2B5EF4-FFF2-40B4-BE49-F238E27FC236}">
                <a16:creationId xmlns:a16="http://schemas.microsoft.com/office/drawing/2014/main" id="{46696EF1-B537-A34A-8688-057CC3BA785B}"/>
              </a:ext>
            </a:extLst>
          </p:cNvPr>
          <p:cNvSpPr txBox="1"/>
          <p:nvPr/>
        </p:nvSpPr>
        <p:spPr>
          <a:xfrm>
            <a:off x="1814506" y="5186363"/>
            <a:ext cx="9240030" cy="461665"/>
          </a:xfrm>
          <a:prstGeom prst="rect">
            <a:avLst/>
          </a:prstGeom>
          <a:noFill/>
        </p:spPr>
        <p:txBody>
          <a:bodyPr wrap="none" rtlCol="0">
            <a:spAutoFit/>
          </a:bodyPr>
          <a:lstStyle/>
          <a:p>
            <a:r>
              <a:rPr lang="en-IE" sz="2400" dirty="0"/>
              <a:t>If Khafre’s pyramid were as tall as this classroom, how tall would you be?</a:t>
            </a:r>
          </a:p>
        </p:txBody>
      </p:sp>
    </p:spTree>
    <p:extLst>
      <p:ext uri="{BB962C8B-B14F-4D97-AF65-F5344CB8AC3E}">
        <p14:creationId xmlns:p14="http://schemas.microsoft.com/office/powerpoint/2010/main" val="3730020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066800" cy="6858000"/>
          </a:xfrm>
          <a:prstGeom prst="rect">
            <a:avLst/>
          </a:prstGeom>
          <a:solidFill>
            <a:srgbClr val="6A1B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2"/>
          <p:cNvSpPr txBox="1"/>
          <p:nvPr/>
        </p:nvSpPr>
        <p:spPr>
          <a:xfrm>
            <a:off x="442631" y="3690292"/>
            <a:ext cx="138499" cy="2119471"/>
          </a:xfrm>
          <a:prstGeom prst="rect">
            <a:avLst/>
          </a:prstGeom>
        </p:spPr>
        <p:txBody>
          <a:bodyPr vert="vert270" wrap="square" lIns="0" tIns="31114" rIns="0" bIns="0" rtlCol="0">
            <a:spAutoFit/>
          </a:bodyPr>
          <a:lstStyle/>
          <a:p>
            <a:pPr marL="12700">
              <a:lnSpc>
                <a:spcPct val="100000"/>
              </a:lnSpc>
              <a:spcBef>
                <a:spcPts val="244"/>
              </a:spcBef>
            </a:pPr>
            <a:r>
              <a:rPr sz="900" dirty="0">
                <a:solidFill>
                  <a:schemeClr val="bg1"/>
                </a:solidFill>
                <a:latin typeface="Montserrat Medium" charset="0"/>
                <a:ea typeface="Montserrat Medium" charset="0"/>
                <a:cs typeface="Montserrat Medium" charset="0"/>
              </a:rPr>
              <a:t>Uni</a:t>
            </a:r>
            <a:r>
              <a:rPr sz="900" spc="-20" dirty="0">
                <a:solidFill>
                  <a:schemeClr val="bg1"/>
                </a:solidFill>
                <a:latin typeface="Montserrat Medium" charset="0"/>
                <a:ea typeface="Montserrat Medium" charset="0"/>
                <a:cs typeface="Montserrat Medium" charset="0"/>
              </a:rPr>
              <a:t>v</a:t>
            </a:r>
            <a:r>
              <a:rPr sz="900" dirty="0">
                <a:solidFill>
                  <a:schemeClr val="bg1"/>
                </a:solidFill>
                <a:latin typeface="Montserrat Medium" charset="0"/>
                <a:ea typeface="Montserrat Medium" charset="0"/>
                <a:cs typeface="Montserrat Medium" charset="0"/>
              </a:rPr>
              <a:t>ersity </a:t>
            </a:r>
            <a:r>
              <a:rPr sz="900" spc="-10" dirty="0">
                <a:solidFill>
                  <a:schemeClr val="bg1"/>
                </a:solidFill>
                <a:latin typeface="Montserrat Medium" charset="0"/>
                <a:ea typeface="Montserrat Medium" charset="0"/>
                <a:cs typeface="Montserrat Medium" charset="0"/>
              </a:rPr>
              <a:t>o</a:t>
            </a:r>
            <a:r>
              <a:rPr sz="900" dirty="0">
                <a:solidFill>
                  <a:schemeClr val="bg1"/>
                </a:solidFill>
                <a:latin typeface="Montserrat Medium" charset="0"/>
                <a:ea typeface="Montserrat Medium" charset="0"/>
                <a:cs typeface="Montserrat Medium" charset="0"/>
              </a:rPr>
              <a:t>f Limerick</a:t>
            </a:r>
          </a:p>
        </p:txBody>
      </p:sp>
      <p:sp>
        <p:nvSpPr>
          <p:cNvPr id="6" name="object 3"/>
          <p:cNvSpPr txBox="1">
            <a:spLocks/>
          </p:cNvSpPr>
          <p:nvPr/>
        </p:nvSpPr>
        <p:spPr>
          <a:xfrm>
            <a:off x="1427299" y="246649"/>
            <a:ext cx="10443276" cy="936154"/>
          </a:xfrm>
          <a:prstGeom prst="rect">
            <a:avLst/>
          </a:prstGeom>
        </p:spPr>
        <p:txBody>
          <a:bodyPr vert="horz" wrap="square" lIns="0" tIns="12700" rIns="0" bIns="0" rtlCol="0" anchor="b">
            <a:sp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12700" algn="l">
              <a:lnSpc>
                <a:spcPct val="100000"/>
              </a:lnSpc>
              <a:spcBef>
                <a:spcPts val="100"/>
              </a:spcBef>
            </a:pPr>
            <a:r>
              <a:rPr lang="en-US" sz="3000" dirty="0">
                <a:cs typeface="Montserrat"/>
              </a:rPr>
              <a:t>Barriers and enablers for curriculum integration</a:t>
            </a:r>
            <a:br>
              <a:rPr lang="en-US" sz="3000" dirty="0">
                <a:cs typeface="Montserrat"/>
              </a:rPr>
            </a:br>
            <a:r>
              <a:rPr lang="en-US" sz="3000" dirty="0">
                <a:cs typeface="Montserrat"/>
              </a:rPr>
              <a:t>in teacher education</a:t>
            </a:r>
          </a:p>
        </p:txBody>
      </p:sp>
      <p:sp>
        <p:nvSpPr>
          <p:cNvPr id="15" name="object 8"/>
          <p:cNvSpPr txBox="1"/>
          <p:nvPr/>
        </p:nvSpPr>
        <p:spPr>
          <a:xfrm>
            <a:off x="1447800" y="6248400"/>
            <a:ext cx="3094355" cy="197170"/>
          </a:xfrm>
          <a:prstGeom prst="rect">
            <a:avLst/>
          </a:prstGeom>
        </p:spPr>
        <p:txBody>
          <a:bodyPr vert="horz" wrap="square" lIns="0" tIns="68580" rIns="0" bIns="0" rtlCol="0">
            <a:spAutoFit/>
          </a:bodyPr>
          <a:lstStyle/>
          <a:p>
            <a:pPr marL="12700" marR="5080">
              <a:lnSpc>
                <a:spcPct val="111100"/>
              </a:lnSpc>
              <a:spcBef>
                <a:spcPts val="280"/>
              </a:spcBef>
            </a:pPr>
            <a:r>
              <a:rPr lang="en-IE" sz="800" spc="-35" dirty="0" err="1">
                <a:solidFill>
                  <a:schemeClr val="tx1">
                    <a:lumMod val="50000"/>
                    <a:lumOff val="50000"/>
                  </a:schemeClr>
                </a:solidFill>
                <a:latin typeface="Montserrat Medium" charset="0"/>
                <a:ea typeface="Montserrat Medium" charset="0"/>
                <a:cs typeface="Montserrat Medium" charset="0"/>
              </a:rPr>
              <a:t>www.ul.ie</a:t>
            </a:r>
            <a:endParaRPr sz="800" dirty="0">
              <a:solidFill>
                <a:schemeClr val="tx1">
                  <a:lumMod val="50000"/>
                  <a:lumOff val="50000"/>
                </a:schemeClr>
              </a:solidFill>
              <a:latin typeface="Montserrat Medium" charset="0"/>
              <a:ea typeface="Montserrat Medium" charset="0"/>
              <a:cs typeface="Montserrat Medium"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297" y="664907"/>
            <a:ext cx="931956" cy="1075334"/>
          </a:xfrm>
          <a:prstGeom prst="rect">
            <a:avLst/>
          </a:prstGeom>
        </p:spPr>
      </p:pic>
      <p:graphicFrame>
        <p:nvGraphicFramePr>
          <p:cNvPr id="8" name="Content Placeholder 7">
            <a:extLst>
              <a:ext uri="{FF2B5EF4-FFF2-40B4-BE49-F238E27FC236}">
                <a16:creationId xmlns:a16="http://schemas.microsoft.com/office/drawing/2014/main" id="{4316EAE3-332C-8944-AAEB-34F06D7C6195}"/>
              </a:ext>
            </a:extLst>
          </p:cNvPr>
          <p:cNvGraphicFramePr>
            <a:graphicFrameLocks noGrp="1"/>
          </p:cNvGraphicFramePr>
          <p:nvPr>
            <p:ph sz="half" idx="1"/>
          </p:nvPr>
        </p:nvGraphicFramePr>
        <p:xfrm>
          <a:off x="1236407" y="1825625"/>
          <a:ext cx="3920294" cy="32921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Content Placeholder 6">
            <a:extLst>
              <a:ext uri="{FF2B5EF4-FFF2-40B4-BE49-F238E27FC236}">
                <a16:creationId xmlns:a16="http://schemas.microsoft.com/office/drawing/2014/main" id="{6CDB9BAA-2BFC-8944-8D03-C2C94EA2A5F0}"/>
              </a:ext>
            </a:extLst>
          </p:cNvPr>
          <p:cNvSpPr>
            <a:spLocks noGrp="1"/>
          </p:cNvSpPr>
          <p:nvPr>
            <p:ph sz="half" idx="2"/>
          </p:nvPr>
        </p:nvSpPr>
        <p:spPr>
          <a:xfrm>
            <a:off x="5326308" y="1825625"/>
            <a:ext cx="6027492" cy="4351338"/>
          </a:xfrm>
        </p:spPr>
        <p:txBody>
          <a:bodyPr>
            <a:normAutofit/>
          </a:bodyPr>
          <a:lstStyle/>
          <a:p>
            <a:pPr marL="0" indent="0">
              <a:buNone/>
            </a:pPr>
            <a:r>
              <a:rPr lang="en-IE" sz="2400" dirty="0"/>
              <a:t>The school reform initiative provided authentic context for investigating curriculum integration.</a:t>
            </a:r>
          </a:p>
          <a:p>
            <a:pPr marL="0" indent="0">
              <a:buNone/>
            </a:pPr>
            <a:r>
              <a:rPr lang="en-IE" sz="2400" dirty="0"/>
              <a:t>New Australian curriculum has returned to strong disciplinary boundaries.</a:t>
            </a:r>
          </a:p>
          <a:p>
            <a:pPr marL="0" indent="0">
              <a:buNone/>
            </a:pPr>
            <a:r>
              <a:rPr lang="en-IE" sz="2400" dirty="0"/>
              <a:t>History first, mathematics second?</a:t>
            </a:r>
          </a:p>
          <a:p>
            <a:pPr marL="0" indent="0">
              <a:buNone/>
            </a:pPr>
            <a:r>
              <a:rPr lang="en-IE" sz="2400" dirty="0"/>
              <a:t>School organisational constraints work against teacher collaboration.</a:t>
            </a:r>
          </a:p>
          <a:p>
            <a:pPr marL="0" indent="0">
              <a:buNone/>
            </a:pPr>
            <a:r>
              <a:rPr lang="en-IE" sz="2400" dirty="0"/>
              <a:t>Teacher beliefs can support or hinder curriculum integration.</a:t>
            </a:r>
          </a:p>
          <a:p>
            <a:pPr marL="0" indent="0">
              <a:buNone/>
            </a:pPr>
            <a:endParaRPr lang="en-IE" sz="2400" dirty="0"/>
          </a:p>
          <a:p>
            <a:pPr marL="0" indent="0">
              <a:buNone/>
            </a:pPr>
            <a:endParaRPr lang="en-IE" sz="2400" dirty="0"/>
          </a:p>
        </p:txBody>
      </p:sp>
    </p:spTree>
    <p:extLst>
      <p:ext uri="{BB962C8B-B14F-4D97-AF65-F5344CB8AC3E}">
        <p14:creationId xmlns:p14="http://schemas.microsoft.com/office/powerpoint/2010/main" val="2263843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Документ" ma:contentTypeID="0x0101002F19E5326581E5469F7AD62E2937289A" ma:contentTypeVersion="10" ma:contentTypeDescription="Создание документа." ma:contentTypeScope="" ma:versionID="13cecfac0a3482c87c5d95f85dd69659">
  <xsd:schema xmlns:xsd="http://www.w3.org/2001/XMLSchema" xmlns:xs="http://www.w3.org/2001/XMLSchema" xmlns:p="http://schemas.microsoft.com/office/2006/metadata/properties" xmlns:ns2="640abed2-a8bb-4d5e-9d32-9d7d95a381b1" xmlns:ns3="9d1e4fdb-46b5-4b9e-adcf-20edb27be545" targetNamespace="http://schemas.microsoft.com/office/2006/metadata/properties" ma:root="true" ma:fieldsID="6e1e2a46daf245de824e08ee2077c149" ns2:_="" ns3:_="">
    <xsd:import namespace="640abed2-a8bb-4d5e-9d32-9d7d95a381b1"/>
    <xsd:import namespace="9d1e4fdb-46b5-4b9e-adcf-20edb27be545"/>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0abed2-a8bb-4d5e-9d32-9d7d95a381b1" elementFormDefault="qualified">
    <xsd:import namespace="http://schemas.microsoft.com/office/2006/documentManagement/types"/>
    <xsd:import namespace="http://schemas.microsoft.com/office/infopath/2007/PartnerControls"/>
    <xsd:element name="SharedWithUsers" ma:index="8" nillable="true" ma:displayName="Общий доступ с использованием"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Совместно с подробностями"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1e4fdb-46b5-4b9e-adcf-20edb27be545"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3301B0-A25A-40F2-B357-921A03F07197}"/>
</file>

<file path=customXml/itemProps2.xml><?xml version="1.0" encoding="utf-8"?>
<ds:datastoreItem xmlns:ds="http://schemas.openxmlformats.org/officeDocument/2006/customXml" ds:itemID="{369EA09E-65B5-4D13-A5AF-0BB88B3203C8}"/>
</file>

<file path=customXml/itemProps3.xml><?xml version="1.0" encoding="utf-8"?>
<ds:datastoreItem xmlns:ds="http://schemas.openxmlformats.org/officeDocument/2006/customXml" ds:itemID="{B8F79BF5-2C8A-4437-8661-E5031F886B29}"/>
</file>

<file path=docProps/app.xml><?xml version="1.0" encoding="utf-8"?>
<Properties xmlns="http://schemas.openxmlformats.org/officeDocument/2006/extended-properties" xmlns:vt="http://schemas.openxmlformats.org/officeDocument/2006/docPropsVTypes">
  <TotalTime>0</TotalTime>
  <Words>964</Words>
  <Application>Microsoft Macintosh PowerPoint</Application>
  <PresentationFormat>Widescreen</PresentationFormat>
  <Paragraphs>108</Paragraphs>
  <Slides>6</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vt:lpstr>
      <vt:lpstr>Calibri</vt:lpstr>
      <vt:lpstr>Calibri Light</vt:lpstr>
      <vt:lpstr>Courier New</vt:lpstr>
      <vt:lpstr>Montserrat Medium</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Merrilyn.Goos</dc:creator>
  <cp:lastModifiedBy>Merrilyn.Goos</cp:lastModifiedBy>
  <cp:revision>1</cp:revision>
  <dcterms:created xsi:type="dcterms:W3CDTF">2019-06-25T09:33:39Z</dcterms:created>
  <dcterms:modified xsi:type="dcterms:W3CDTF">2019-06-25T09:34:12Z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0x0101002F19E5326581E5469F7AD62E2937289A</vt:lpwstr>
  </property>
</Properties>
</file>